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57" r:id="rId5"/>
    <p:sldId id="259" r:id="rId6"/>
    <p:sldId id="258" r:id="rId7"/>
    <p:sldId id="260" r:id="rId8"/>
    <p:sldId id="269" r:id="rId9"/>
    <p:sldId id="270" r:id="rId10"/>
    <p:sldId id="272" r:id="rId11"/>
    <p:sldId id="273" r:id="rId12"/>
    <p:sldId id="262" r:id="rId13"/>
    <p:sldId id="263" r:id="rId14"/>
    <p:sldId id="264" r:id="rId15"/>
    <p:sldId id="265" r:id="rId16"/>
    <p:sldId id="261" r:id="rId1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66CCFF"/>
    <a:srgbClr val="D28256"/>
    <a:srgbClr val="CC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74" d="100"/>
          <a:sy n="74" d="100"/>
        </p:scale>
        <p:origin x="-169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11CED-492D-4510-80CD-EBB923735482}" type="datetimeFigureOut">
              <a:rPr lang="hu-HU"/>
              <a:pPr>
                <a:defRPr/>
              </a:pPr>
              <a:t>2017.09.23.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92B32-1DD7-4F9A-A500-DE8D377E8506}" type="slidenum">
              <a:rPr lang="hu-HU"/>
              <a:pPr>
                <a:defRPr/>
              </a:pPr>
              <a:t>‹nr.›</a:t>
            </a:fld>
            <a:endParaRPr lang="hu-HU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32790-3DD4-4B1C-80A5-2B2272BD253E}" type="datetimeFigureOut">
              <a:rPr lang="hu-HU"/>
              <a:pPr>
                <a:defRPr/>
              </a:pPr>
              <a:t>2017.09.23.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1F2B9-37BF-48D4-AB5B-48715F7D5EFD}" type="slidenum">
              <a:rPr lang="hu-HU"/>
              <a:pPr>
                <a:defRPr/>
              </a:pPr>
              <a:t>‹nr.›</a:t>
            </a:fld>
            <a:endParaRPr lang="hu-HU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CD7AB-06C3-4F4E-B690-855B449581F7}" type="datetimeFigureOut">
              <a:rPr lang="hu-HU"/>
              <a:pPr>
                <a:defRPr/>
              </a:pPr>
              <a:t>2017.09.23.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6A96B-0DC1-4405-B96F-130392F22E21}" type="slidenum">
              <a:rPr lang="hu-HU"/>
              <a:pPr>
                <a:defRPr/>
              </a:pPr>
              <a:t>‹nr.›</a:t>
            </a:fld>
            <a:endParaRPr lang="hu-HU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0731B-6B90-42D1-B4B4-CF3A6B6CA5E6}" type="datetimeFigureOut">
              <a:rPr lang="hu-HU"/>
              <a:pPr>
                <a:defRPr/>
              </a:pPr>
              <a:t>2017.09.23.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D7507-5AA2-422E-8A1D-66A7C496AC0C}" type="slidenum">
              <a:rPr lang="hu-HU"/>
              <a:pPr>
                <a:defRPr/>
              </a:pPr>
              <a:t>‹nr.›</a:t>
            </a:fld>
            <a:endParaRPr lang="hu-HU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4931-8C51-4B5D-864F-9F27E09F8600}" type="datetimeFigureOut">
              <a:rPr lang="hu-HU"/>
              <a:pPr>
                <a:defRPr/>
              </a:pPr>
              <a:t>2017.09.23.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254E4-0788-4436-BDD9-A10B9DDAC605}" type="slidenum">
              <a:rPr lang="hu-HU"/>
              <a:pPr>
                <a:defRPr/>
              </a:pPr>
              <a:t>‹nr.›</a:t>
            </a:fld>
            <a:endParaRPr lang="hu-HU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D3AED-88EC-4473-BCDE-94E05113D1F1}" type="datetimeFigureOut">
              <a:rPr lang="hu-HU"/>
              <a:pPr>
                <a:defRPr/>
              </a:pPr>
              <a:t>2017.09.23.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90E3-E336-4240-AC81-F0FB771D75D2}" type="slidenum">
              <a:rPr lang="hu-HU"/>
              <a:pPr>
                <a:defRPr/>
              </a:pPr>
              <a:t>‹nr.›</a:t>
            </a:fld>
            <a:endParaRPr lang="hu-HU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CD7E5-B6E9-4A26-94D6-DE7349107489}" type="datetimeFigureOut">
              <a:rPr lang="hu-HU"/>
              <a:pPr>
                <a:defRPr/>
              </a:pPr>
              <a:t>2017.09.23.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67834-AF5C-4D5F-A729-5E9E2510671B}" type="slidenum">
              <a:rPr lang="hu-HU"/>
              <a:pPr>
                <a:defRPr/>
              </a:pPr>
              <a:t>‹nr.›</a:t>
            </a:fld>
            <a:endParaRPr lang="hu-HU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27B3D-A91F-42A6-822B-79C710A87E6E}" type="datetimeFigureOut">
              <a:rPr lang="hu-HU"/>
              <a:pPr>
                <a:defRPr/>
              </a:pPr>
              <a:t>2017.09.23.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7BBE6-7E3A-4F98-9C14-83F0631D4F33}" type="slidenum">
              <a:rPr lang="hu-HU"/>
              <a:pPr>
                <a:defRPr/>
              </a:pPr>
              <a:t>‹nr.›</a:t>
            </a:fld>
            <a:endParaRPr lang="hu-HU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D48E3-FA1B-487E-9EED-C977EC30972F}" type="datetimeFigureOut">
              <a:rPr lang="hu-HU"/>
              <a:pPr>
                <a:defRPr/>
              </a:pPr>
              <a:t>2017.09.23.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E91F2-BBAA-4364-8231-4B8CA879E945}" type="slidenum">
              <a:rPr lang="hu-HU"/>
              <a:pPr>
                <a:defRPr/>
              </a:pPr>
              <a:t>‹nr.›</a:t>
            </a:fld>
            <a:endParaRPr lang="hu-HU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65A92-DAF5-4439-B6C3-13DA67660B8F}" type="datetimeFigureOut">
              <a:rPr lang="hu-HU"/>
              <a:pPr>
                <a:defRPr/>
              </a:pPr>
              <a:t>2017.09.23.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7F416-A316-4EDB-B33A-D622DFF6CDB2}" type="slidenum">
              <a:rPr lang="hu-HU"/>
              <a:pPr>
                <a:defRPr/>
              </a:pPr>
              <a:t>‹nr.›</a:t>
            </a:fld>
            <a:endParaRPr lang="hu-HU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5F885-9E25-4E5D-844A-F732B6FD48AC}" type="datetimeFigureOut">
              <a:rPr lang="hu-HU"/>
              <a:pPr>
                <a:defRPr/>
              </a:pPr>
              <a:t>2017.09.23.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D2CE-F465-4CFC-B9A1-E06624A0DF26}" type="slidenum">
              <a:rPr lang="hu-HU"/>
              <a:pPr>
                <a:defRPr/>
              </a:pPr>
              <a:t>‹nr.›</a:t>
            </a:fld>
            <a:endParaRPr lang="hu-HU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28256"/>
            </a:gs>
            <a:gs pos="50000">
              <a:srgbClr val="66CCFF"/>
            </a:gs>
            <a:gs pos="100000">
              <a:srgbClr val="D2825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8B3E0C-8E65-480C-9632-B158A3B06FC3}" type="datetimeFigureOut">
              <a:rPr lang="hu-HU"/>
              <a:pPr>
                <a:defRPr/>
              </a:pPr>
              <a:t>2017.09.23.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DF73CB-4F29-4AC2-8517-798EA139D863}" type="slidenum">
              <a:rPr lang="hu-HU"/>
              <a:pPr>
                <a:defRPr/>
              </a:pPr>
              <a:t>‹nr.›</a:t>
            </a:fld>
            <a:endParaRPr lang="hu-HU"/>
          </a:p>
        </p:txBody>
      </p:sp>
      <p:pic>
        <p:nvPicPr>
          <p:cNvPr id="1031" name="Picture 7" descr="Kardos-logo"/>
          <p:cNvPicPr>
            <a:picLocks noChangeAspect="1" noChangeArrowheads="1"/>
          </p:cNvPicPr>
          <p:nvPr userDrawn="1"/>
        </p:nvPicPr>
        <p:blipFill>
          <a:blip r:embed="rId13" cstate="print">
            <a:lum bright="6000"/>
          </a:blip>
          <a:srcRect/>
          <a:stretch>
            <a:fillRect/>
          </a:stretch>
        </p:blipFill>
        <p:spPr bwMode="auto">
          <a:xfrm>
            <a:off x="7865938" y="188640"/>
            <a:ext cx="10985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F:\ovi\Ki%20sz&#237;v&#233;t%20osztja%20sz&#233;t.m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isk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203325"/>
            <a:ext cx="7237413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Cím 1"/>
          <p:cNvSpPr>
            <a:spLocks noGrp="1"/>
          </p:cNvSpPr>
          <p:nvPr>
            <p:ph type="ctrTitle"/>
          </p:nvPr>
        </p:nvSpPr>
        <p:spPr>
          <a:xfrm>
            <a:off x="144463" y="1341438"/>
            <a:ext cx="8820150" cy="48244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u-HU" sz="5400" b="1" dirty="0" smtClean="0">
                <a:solidFill>
                  <a:srgbClr val="FF0000"/>
                </a:solidFill>
                <a:latin typeface="Kristen ITC" pitchFamily="66" charset="0"/>
              </a:rPr>
              <a:t>Kardos István</a:t>
            </a:r>
            <a:br>
              <a:rPr lang="hu-HU" sz="5400" b="1" dirty="0" smtClean="0">
                <a:solidFill>
                  <a:srgbClr val="FF0000"/>
                </a:solidFill>
                <a:latin typeface="Kristen ITC" pitchFamily="66" charset="0"/>
              </a:rPr>
            </a:br>
            <a:r>
              <a:rPr lang="hu-HU" sz="5400" b="1" dirty="0" smtClean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hu-HU" sz="5400" b="1" dirty="0" err="1" smtClean="0">
                <a:solidFill>
                  <a:srgbClr val="FF0000"/>
                </a:solidFill>
                <a:latin typeface="Kristen ITC" pitchFamily="66" charset="0"/>
              </a:rPr>
              <a:t>Primary</a:t>
            </a:r>
            <a:r>
              <a:rPr lang="hu-HU" sz="5400" b="1" dirty="0" smtClean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hu-HU" sz="5400" b="1" dirty="0" err="1" smtClean="0">
                <a:solidFill>
                  <a:srgbClr val="FF0000"/>
                </a:solidFill>
                <a:latin typeface="Kristen ITC" pitchFamily="66" charset="0"/>
              </a:rPr>
              <a:t>School</a:t>
            </a:r>
            <a:r>
              <a:rPr lang="hu-HU" sz="5400" b="1" dirty="0" smtClean="0">
                <a:solidFill>
                  <a:srgbClr val="FF0000"/>
                </a:solidFill>
                <a:latin typeface="Kristen ITC" pitchFamily="66" charset="0"/>
              </a:rPr>
              <a:t> and </a:t>
            </a:r>
            <a:r>
              <a:rPr lang="hu-HU" sz="5400" b="1" dirty="0" err="1" smtClean="0">
                <a:solidFill>
                  <a:srgbClr val="FF0000"/>
                </a:solidFill>
                <a:latin typeface="Kristen ITC" pitchFamily="66" charset="0"/>
              </a:rPr>
              <a:t>Economical</a:t>
            </a:r>
            <a:r>
              <a:rPr lang="hu-HU" sz="5400" b="1" dirty="0" smtClean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hu-HU" sz="5400" b="1" dirty="0" err="1" smtClean="0">
                <a:solidFill>
                  <a:srgbClr val="FF0000"/>
                </a:solidFill>
                <a:latin typeface="Kristen ITC" pitchFamily="66" charset="0"/>
              </a:rPr>
              <a:t>Grammar</a:t>
            </a:r>
            <a:r>
              <a:rPr lang="hu-HU" sz="5400" b="1" dirty="0" smtClean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hu-HU" sz="5400" b="1" dirty="0" err="1" smtClean="0">
                <a:solidFill>
                  <a:srgbClr val="FF0000"/>
                </a:solidFill>
                <a:latin typeface="Kristen ITC" pitchFamily="66" charset="0"/>
              </a:rPr>
              <a:t>School</a:t>
            </a:r>
            <a:endParaRPr lang="hu-HU" sz="5000" b="1" dirty="0" smtClean="0">
              <a:solidFill>
                <a:srgbClr val="FF0000"/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5400" dirty="0" err="1" smtClean="0">
                <a:solidFill>
                  <a:srgbClr val="003399"/>
                </a:solidFill>
                <a:latin typeface="Kristen ITC" pitchFamily="66" charset="0"/>
              </a:rPr>
              <a:t>Our</a:t>
            </a:r>
            <a:r>
              <a:rPr lang="hu-HU" sz="5400" dirty="0" smtClean="0">
                <a:solidFill>
                  <a:srgbClr val="003399"/>
                </a:solidFill>
                <a:latin typeface="Kristen ITC" pitchFamily="66" charset="0"/>
              </a:rPr>
              <a:t> </a:t>
            </a:r>
            <a:r>
              <a:rPr lang="hu-HU" sz="5400" dirty="0" err="1" smtClean="0">
                <a:solidFill>
                  <a:srgbClr val="003399"/>
                </a:solidFill>
                <a:latin typeface="Kristen ITC" pitchFamily="66" charset="0"/>
              </a:rPr>
              <a:t>annual</a:t>
            </a:r>
            <a:r>
              <a:rPr lang="hu-HU" sz="5400" dirty="0" smtClean="0">
                <a:solidFill>
                  <a:srgbClr val="003399"/>
                </a:solidFill>
                <a:latin typeface="Kristen ITC" pitchFamily="66" charset="0"/>
              </a:rPr>
              <a:t> </a:t>
            </a:r>
            <a:r>
              <a:rPr lang="hu-HU" sz="5400" dirty="0" err="1" smtClean="0">
                <a:solidFill>
                  <a:srgbClr val="003399"/>
                </a:solidFill>
                <a:latin typeface="Kristen ITC" pitchFamily="66" charset="0"/>
              </a:rPr>
              <a:t>programmes</a:t>
            </a:r>
            <a:endParaRPr lang="hu-HU" sz="5400" dirty="0" smtClean="0">
              <a:solidFill>
                <a:srgbClr val="003399"/>
              </a:solidFill>
              <a:latin typeface="Kristen ITC" pitchFamily="66" charset="0"/>
            </a:endParaRPr>
          </a:p>
        </p:txBody>
      </p:sp>
      <p:sp>
        <p:nvSpPr>
          <p:cNvPr id="23554" name="Rectang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-180975" y="22225"/>
            <a:ext cx="8229600" cy="1143000"/>
          </a:xfrm>
        </p:spPr>
        <p:txBody>
          <a:bodyPr/>
          <a:lstStyle/>
          <a:p>
            <a:r>
              <a:rPr lang="hu-HU" dirty="0" err="1" smtClean="0">
                <a:solidFill>
                  <a:srgbClr val="003399"/>
                </a:solidFill>
                <a:latin typeface="Kristen ITC" pitchFamily="66" charset="0"/>
              </a:rPr>
              <a:t>Our</a:t>
            </a:r>
            <a:r>
              <a:rPr lang="hu-HU" dirty="0" smtClean="0">
                <a:solidFill>
                  <a:srgbClr val="003399"/>
                </a:solidFill>
                <a:latin typeface="Kristen ITC" pitchFamily="66" charset="0"/>
              </a:rPr>
              <a:t> </a:t>
            </a:r>
            <a:r>
              <a:rPr lang="hu-HU" dirty="0" err="1" smtClean="0">
                <a:solidFill>
                  <a:srgbClr val="003399"/>
                </a:solidFill>
                <a:latin typeface="Kristen ITC" pitchFamily="66" charset="0"/>
              </a:rPr>
              <a:t>offering</a:t>
            </a:r>
            <a:r>
              <a:rPr lang="hu-HU" dirty="0" smtClean="0">
                <a:solidFill>
                  <a:srgbClr val="003399"/>
                </a:solidFill>
                <a:latin typeface="Kristen ITC" pitchFamily="66" charset="0"/>
              </a:rPr>
              <a:t> is </a:t>
            </a:r>
            <a:r>
              <a:rPr lang="hu-HU" dirty="0" err="1" smtClean="0">
                <a:solidFill>
                  <a:srgbClr val="003399"/>
                </a:solidFill>
                <a:latin typeface="Kristen ITC" pitchFamily="66" charset="0"/>
              </a:rPr>
              <a:t>very</a:t>
            </a:r>
            <a:r>
              <a:rPr lang="hu-HU" dirty="0" smtClean="0">
                <a:solidFill>
                  <a:srgbClr val="003399"/>
                </a:solidFill>
                <a:latin typeface="Kristen ITC" pitchFamily="66" charset="0"/>
              </a:rPr>
              <a:t> </a:t>
            </a:r>
            <a:r>
              <a:rPr lang="hu-HU" dirty="0" err="1" smtClean="0">
                <a:solidFill>
                  <a:srgbClr val="003399"/>
                </a:solidFill>
                <a:latin typeface="Kristen ITC" pitchFamily="66" charset="0"/>
              </a:rPr>
              <a:t>rich</a:t>
            </a:r>
            <a:r>
              <a:rPr lang="hu-HU" dirty="0" smtClean="0">
                <a:solidFill>
                  <a:srgbClr val="003399"/>
                </a:solidFill>
                <a:latin typeface="Kristen ITC" pitchFamily="66" charset="0"/>
              </a:rPr>
              <a:t>… 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579296" cy="48243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u-HU" sz="2400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Fruit</a:t>
            </a:r>
            <a:r>
              <a:rPr lang="hu-HU" sz="2400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 market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u-HU" sz="2400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Playing</a:t>
            </a:r>
            <a:r>
              <a:rPr lang="hu-HU" sz="2400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 </a:t>
            </a:r>
            <a:r>
              <a:rPr lang="hu-HU" sz="2400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with</a:t>
            </a:r>
            <a:r>
              <a:rPr lang="hu-HU" sz="2400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 </a:t>
            </a:r>
            <a:r>
              <a:rPr lang="hu-HU" sz="2400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kindergartener</a:t>
            </a:r>
            <a:endParaRPr lang="hu-HU" sz="2400" dirty="0" smtClean="0">
              <a:solidFill>
                <a:srgbClr val="003399"/>
              </a:solidFill>
              <a:latin typeface="Kristen ITC" panose="03050502040202030202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u-HU" sz="2400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Competitions</a:t>
            </a:r>
            <a:r>
              <a:rPr lang="hu-HU" sz="2400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 of Kardos </a:t>
            </a:r>
            <a:r>
              <a:rPr lang="hu-HU" sz="2400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week</a:t>
            </a:r>
            <a:endParaRPr lang="hu-HU" sz="2400" dirty="0" smtClean="0">
              <a:solidFill>
                <a:srgbClr val="003399"/>
              </a:solidFill>
              <a:latin typeface="Kristen ITC" panose="03050502040202030202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u-HU" sz="2400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Santa Claus </a:t>
            </a:r>
            <a:r>
              <a:rPr lang="hu-HU" sz="2400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celebration</a:t>
            </a:r>
            <a:endParaRPr lang="hu-HU" sz="2400" dirty="0" smtClean="0">
              <a:solidFill>
                <a:srgbClr val="003399"/>
              </a:solidFill>
              <a:latin typeface="Kristen ITC" panose="03050502040202030202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u-HU" sz="2400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Luca market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u-HU" sz="2400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Mothers</a:t>
            </a:r>
            <a:r>
              <a:rPr lang="hu-HU" sz="2400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’ </a:t>
            </a:r>
            <a:r>
              <a:rPr lang="hu-HU" sz="2400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day</a:t>
            </a:r>
            <a:endParaRPr lang="hu-HU" sz="2400" dirty="0" smtClean="0">
              <a:solidFill>
                <a:srgbClr val="003399"/>
              </a:solidFill>
              <a:latin typeface="Kristen ITC" panose="03050502040202030202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u-HU" sz="2400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Local </a:t>
            </a:r>
            <a:r>
              <a:rPr lang="hu-HU" sz="2400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competition</a:t>
            </a:r>
            <a:r>
              <a:rPr lang="hu-HU" sz="2400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 of </a:t>
            </a:r>
            <a:r>
              <a:rPr lang="hu-HU" sz="2400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Hungarian</a:t>
            </a:r>
            <a:r>
              <a:rPr lang="hu-HU" sz="2400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 </a:t>
            </a:r>
            <a:r>
              <a:rPr lang="hu-HU" sz="2400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language</a:t>
            </a:r>
            <a:endParaRPr lang="hu-HU" sz="2400" dirty="0" smtClean="0">
              <a:solidFill>
                <a:srgbClr val="003399"/>
              </a:solidFill>
              <a:latin typeface="Kristen ITC" panose="03050502040202030202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u-HU" sz="2400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Hungarian</a:t>
            </a:r>
            <a:r>
              <a:rPr lang="hu-HU" sz="2400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 </a:t>
            </a:r>
            <a:r>
              <a:rPr lang="hu-HU" sz="2400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Folklor</a:t>
            </a:r>
            <a:endParaRPr lang="hu-HU" sz="2400" dirty="0" smtClean="0">
              <a:solidFill>
                <a:srgbClr val="003399"/>
              </a:solidFill>
              <a:latin typeface="Kristen ITC" panose="03050502040202030202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u-HU" sz="2400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Open </a:t>
            </a:r>
            <a:r>
              <a:rPr lang="hu-HU" sz="2400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days</a:t>
            </a:r>
            <a:r>
              <a:rPr lang="hu-HU" sz="2400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, </a:t>
            </a:r>
            <a:r>
              <a:rPr lang="hu-HU" sz="2400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when</a:t>
            </a:r>
            <a:r>
              <a:rPr lang="hu-HU" sz="2400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 </a:t>
            </a:r>
            <a:r>
              <a:rPr lang="hu-HU" sz="2400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parents</a:t>
            </a:r>
            <a:r>
              <a:rPr lang="hu-HU" sz="2400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, </a:t>
            </a:r>
            <a:r>
              <a:rPr lang="hu-HU" sz="2400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kindergarteners</a:t>
            </a:r>
            <a:r>
              <a:rPr lang="hu-HU" sz="2400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 </a:t>
            </a:r>
            <a:r>
              <a:rPr lang="hu-HU" sz="2400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can</a:t>
            </a:r>
            <a:r>
              <a:rPr lang="hu-HU" sz="2400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 </a:t>
            </a:r>
            <a:r>
              <a:rPr lang="hu-HU" sz="2400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visit</a:t>
            </a:r>
            <a:r>
              <a:rPr lang="hu-HU" sz="2400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 </a:t>
            </a:r>
            <a:r>
              <a:rPr lang="hu-HU" sz="2400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lessons</a:t>
            </a:r>
            <a:endParaRPr lang="hu-HU" sz="2400" dirty="0" smtClean="0">
              <a:solidFill>
                <a:srgbClr val="003399"/>
              </a:solidFill>
              <a:latin typeface="Kristen ITC" panose="03050502040202030202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u-HU" sz="2400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Schools</a:t>
            </a:r>
            <a:r>
              <a:rPr lang="hu-HU" sz="2400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 </a:t>
            </a:r>
            <a:r>
              <a:rPr lang="hu-HU" sz="2400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in</a:t>
            </a:r>
            <a:r>
              <a:rPr lang="hu-HU" sz="2400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 </a:t>
            </a:r>
            <a:r>
              <a:rPr lang="hu-HU" sz="2400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the</a:t>
            </a:r>
            <a:r>
              <a:rPr lang="hu-HU" sz="2400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 </a:t>
            </a:r>
            <a:r>
              <a:rPr lang="hu-HU" sz="2400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forest</a:t>
            </a:r>
            <a:endParaRPr lang="hu-HU" sz="2400" dirty="0" smtClean="0">
              <a:solidFill>
                <a:srgbClr val="003399"/>
              </a:solidFill>
              <a:latin typeface="Kristen ITC" panose="03050502040202030202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u-HU" sz="2400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Obstacle</a:t>
            </a:r>
            <a:r>
              <a:rPr lang="hu-HU" sz="2400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 </a:t>
            </a:r>
            <a:r>
              <a:rPr lang="hu-HU" sz="2400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race</a:t>
            </a:r>
            <a:endParaRPr lang="hu-HU" sz="2400" dirty="0" smtClean="0">
              <a:solidFill>
                <a:srgbClr val="003399"/>
              </a:solidFill>
              <a:latin typeface="Kristen ITC" panose="03050502040202030202" pitchFamily="66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611188" y="2133600"/>
            <a:ext cx="7848600" cy="19716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hu-HU" sz="3600" b="1" kern="10" dirty="0" err="1" smtClean="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003399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atin typeface="Kristen ITC" panose="03050502040202030202" pitchFamily="66" charset="0"/>
              </a:rPr>
              <a:t>Creating</a:t>
            </a:r>
            <a:r>
              <a:rPr lang="hu-HU" sz="3600" b="1" kern="10" dirty="0" smtClean="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003399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atin typeface="Kristen ITC" panose="03050502040202030202" pitchFamily="66" charset="0"/>
              </a:rPr>
              <a:t> </a:t>
            </a:r>
            <a:r>
              <a:rPr lang="hu-HU" sz="3600" b="1" kern="10" dirty="0" err="1" smtClean="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003399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atin typeface="Kristen ITC" panose="03050502040202030202" pitchFamily="66" charset="0"/>
              </a:rPr>
              <a:t>community</a:t>
            </a:r>
            <a:r>
              <a:rPr lang="hu-HU" sz="3600" b="1" kern="10" dirty="0" smtClean="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003399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atin typeface="Kristen ITC" panose="03050502040202030202" pitchFamily="66" charset="0"/>
              </a:rPr>
              <a:t>..</a:t>
            </a:r>
            <a:endParaRPr lang="hu-HU" sz="3600" b="1" kern="10" dirty="0">
              <a:ln w="9525">
                <a:solidFill>
                  <a:srgbClr val="0033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99"/>
                  </a:gs>
                  <a:gs pos="50000">
                    <a:srgbClr val="003399"/>
                  </a:gs>
                  <a:gs pos="100000">
                    <a:srgbClr val="FFFF99"/>
                  </a:gs>
                </a:gsLst>
                <a:lin ang="18900000" scaled="1"/>
              </a:gradFill>
              <a:latin typeface="Kristen ITC" panose="03050502040202030202" pitchFamily="66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5400" b="1" dirty="0" err="1" smtClean="0">
                <a:solidFill>
                  <a:srgbClr val="003399"/>
                </a:solidFill>
                <a:latin typeface="Kristen ITC" pitchFamily="66" charset="0"/>
              </a:rPr>
              <a:t>Excursions</a:t>
            </a:r>
            <a:r>
              <a:rPr lang="hu-HU" sz="5400" b="1" dirty="0" smtClean="0">
                <a:solidFill>
                  <a:srgbClr val="003399"/>
                </a:solidFill>
                <a:latin typeface="Kristen ITC" pitchFamily="66" charset="0"/>
              </a:rPr>
              <a:t>, </a:t>
            </a:r>
            <a:r>
              <a:rPr lang="hu-HU" sz="5400" b="1" dirty="0" err="1" smtClean="0">
                <a:solidFill>
                  <a:srgbClr val="003399"/>
                </a:solidFill>
                <a:latin typeface="Kristen ITC" pitchFamily="66" charset="0"/>
              </a:rPr>
              <a:t>sports</a:t>
            </a:r>
            <a:endParaRPr lang="hu-HU" sz="5400" b="1" dirty="0" smtClean="0">
              <a:solidFill>
                <a:srgbClr val="003399"/>
              </a:solidFill>
              <a:latin typeface="Kristen ITC" pitchFamily="66" charset="0"/>
            </a:endParaRPr>
          </a:p>
        </p:txBody>
      </p:sp>
      <p:pic>
        <p:nvPicPr>
          <p:cNvPr id="8198" name="Picture 6" descr="2007_0531Image0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127500"/>
            <a:ext cx="34559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2007_0531Image00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0930" y="1268760"/>
            <a:ext cx="3630612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DSC001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9375" y="4238625"/>
            <a:ext cx="3744913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5" descr="Fotó0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1268760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3" decel="100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93" decel="100000"/>
                                        <p:tgtEl>
                                          <p:spTgt spid="81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93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93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1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3" decel="100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93" decel="100000"/>
                                        <p:tgtEl>
                                          <p:spTgt spid="81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93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93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2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93" decel="100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93" decel="100000"/>
                                        <p:tgtEl>
                                          <p:spTgt spid="82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193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93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3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93" decel="100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93" decel="100000"/>
                                        <p:tgtEl>
                                          <p:spTgt spid="82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193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93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pPr eaLnBrk="1" hangingPunct="1"/>
            <a:r>
              <a:rPr lang="hu-HU" sz="5400" i="1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Chorus</a:t>
            </a:r>
            <a:endParaRPr lang="hu-HU" sz="5400" i="1" dirty="0" smtClean="0">
              <a:solidFill>
                <a:srgbClr val="003399"/>
              </a:solidFill>
              <a:latin typeface="Kristen ITC" panose="03050502040202030202" pitchFamily="66" charset="0"/>
            </a:endParaRPr>
          </a:p>
        </p:txBody>
      </p:sp>
      <p:sp>
        <p:nvSpPr>
          <p:cNvPr id="27650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27651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pic>
        <p:nvPicPr>
          <p:cNvPr id="9222" name="Picture 6" descr="énekkea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95400"/>
            <a:ext cx="3456535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énekka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14217"/>
            <a:ext cx="34575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énekkar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3" y="4056063"/>
            <a:ext cx="3456000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énekkar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5291" y="1340768"/>
            <a:ext cx="3454896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pic>
        <p:nvPicPr>
          <p:cNvPr id="27655" name="Ki szívét osztja szét.mpg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1913" y="1196975"/>
            <a:ext cx="6067425" cy="4551363"/>
          </a:xfr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014" fill="hold"/>
                                        <p:tgtEl>
                                          <p:spTgt spid="276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65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76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iskola"/>
          <p:cNvPicPr>
            <a:picLocks noChangeAspect="1" noChangeArrowheads="1"/>
          </p:cNvPicPr>
          <p:nvPr/>
        </p:nvPicPr>
        <p:blipFill>
          <a:blip r:embed="rId2" cstate="print">
            <a:lum bright="46000" contrast="-70000"/>
          </a:blip>
          <a:srcRect/>
          <a:stretch>
            <a:fillRect/>
          </a:stretch>
        </p:blipFill>
        <p:spPr bwMode="auto">
          <a:xfrm>
            <a:off x="790575" y="769938"/>
            <a:ext cx="76327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IMG_01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33528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IMG_0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037138"/>
            <a:ext cx="24479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IMG_01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5963" y="5033963"/>
            <a:ext cx="2468562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IMG_01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2938" y="188913"/>
            <a:ext cx="3194050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IMG_013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3338" y="5013325"/>
            <a:ext cx="2436812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églalap 8"/>
          <p:cNvSpPr/>
          <p:nvPr/>
        </p:nvSpPr>
        <p:spPr>
          <a:xfrm>
            <a:off x="987922" y="3212976"/>
            <a:ext cx="7237815" cy="9233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www.kardosiskola.hu</a:t>
            </a:r>
            <a:endParaRPr lang="hu-H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rgbClr val="003399"/>
                </a:solidFill>
                <a:latin typeface="Kristen ITC" pitchFamily="66" charset="0"/>
              </a:rPr>
              <a:t>Lower</a:t>
            </a:r>
            <a:r>
              <a:rPr lang="hu-HU" dirty="0" smtClean="0">
                <a:solidFill>
                  <a:srgbClr val="003399"/>
                </a:solidFill>
                <a:latin typeface="Kristen ITC" pitchFamily="66" charset="0"/>
              </a:rPr>
              <a:t> </a:t>
            </a:r>
            <a:r>
              <a:rPr lang="hu-HU" dirty="0" err="1" smtClean="0">
                <a:solidFill>
                  <a:srgbClr val="003399"/>
                </a:solidFill>
                <a:latin typeface="Kristen ITC" pitchFamily="66" charset="0"/>
              </a:rPr>
              <a:t>school</a:t>
            </a:r>
            <a:endParaRPr lang="hu-HU" dirty="0" smtClean="0">
              <a:solidFill>
                <a:srgbClr val="003399"/>
              </a:solidFill>
              <a:latin typeface="Kristen ITC" pitchFamily="66" charset="0"/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xfrm>
            <a:off x="1692275" y="1700213"/>
            <a:ext cx="5626100" cy="4525962"/>
          </a:xfrm>
        </p:spPr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15 </a:t>
            </a:r>
            <a:r>
              <a:rPr lang="hu-HU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classes</a:t>
            </a:r>
            <a:endParaRPr lang="hu-HU" dirty="0" smtClean="0">
              <a:solidFill>
                <a:srgbClr val="003399"/>
              </a:solidFill>
              <a:latin typeface="Kristen ITC" panose="03050502040202030202" pitchFamily="66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392 </a:t>
            </a:r>
            <a:r>
              <a:rPr lang="hu-HU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students</a:t>
            </a:r>
            <a:endParaRPr lang="hu-HU" dirty="0" smtClean="0">
              <a:solidFill>
                <a:srgbClr val="003399"/>
              </a:solidFill>
              <a:latin typeface="Kristen ITC" panose="03050502040202030202" pitchFamily="66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Day </a:t>
            </a:r>
            <a:r>
              <a:rPr lang="hu-HU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nursery</a:t>
            </a:r>
            <a:r>
              <a:rPr lang="hu-HU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 </a:t>
            </a:r>
            <a:r>
              <a:rPr lang="hu-HU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groups</a:t>
            </a:r>
            <a:r>
              <a:rPr lang="hu-HU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: 14</a:t>
            </a:r>
          </a:p>
          <a:p>
            <a:endParaRPr lang="hu-HU" dirty="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rgbClr val="003399"/>
                </a:solidFill>
                <a:latin typeface="Kristen ITC" pitchFamily="66" charset="0"/>
              </a:rPr>
              <a:t>Specializations</a:t>
            </a:r>
            <a:r>
              <a:rPr lang="hu-HU" dirty="0" smtClean="0">
                <a:solidFill>
                  <a:srgbClr val="003399"/>
                </a:solidFill>
                <a:latin typeface="Kristen ITC" pitchFamily="66" charset="0"/>
              </a:rPr>
              <a:t> of </a:t>
            </a:r>
            <a:r>
              <a:rPr lang="hu-HU" dirty="0" err="1" smtClean="0">
                <a:solidFill>
                  <a:srgbClr val="003399"/>
                </a:solidFill>
                <a:latin typeface="Kristen ITC" pitchFamily="66" charset="0"/>
              </a:rPr>
              <a:t>our</a:t>
            </a:r>
            <a:r>
              <a:rPr lang="hu-HU" dirty="0" smtClean="0">
                <a:solidFill>
                  <a:srgbClr val="003399"/>
                </a:solidFill>
                <a:latin typeface="Kristen ITC" pitchFamily="66" charset="0"/>
              </a:rPr>
              <a:t> </a:t>
            </a:r>
            <a:r>
              <a:rPr lang="hu-HU" dirty="0" err="1" smtClean="0">
                <a:solidFill>
                  <a:srgbClr val="003399"/>
                </a:solidFill>
                <a:latin typeface="Kristen ITC" pitchFamily="66" charset="0"/>
              </a:rPr>
              <a:t>classes</a:t>
            </a:r>
            <a:endParaRPr lang="hu-HU" dirty="0" smtClean="0">
              <a:solidFill>
                <a:srgbClr val="003399"/>
              </a:solidFill>
              <a:latin typeface="Kristen ITC" pitchFamily="66" charset="0"/>
            </a:endParaRPr>
          </a:p>
        </p:txBody>
      </p:sp>
      <p:sp>
        <p:nvSpPr>
          <p:cNvPr id="15362" name="Rectang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artalom helye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038600" cy="3052762"/>
          </a:xfrm>
        </p:spPr>
        <p:txBody>
          <a:bodyPr/>
          <a:lstStyle/>
          <a:p>
            <a:pPr eaLnBrk="1" hangingPunct="1">
              <a:buFont typeface="Webdings" pitchFamily="18" charset="2"/>
              <a:buChar char="%"/>
            </a:pPr>
            <a:r>
              <a:rPr lang="hu-HU" dirty="0" smtClean="0">
                <a:solidFill>
                  <a:srgbClr val="003399"/>
                </a:solidFill>
                <a:latin typeface="Arial" charset="0"/>
              </a:rPr>
              <a:t> </a:t>
            </a:r>
            <a:r>
              <a:rPr lang="hu-HU" dirty="0" err="1" smtClean="0">
                <a:solidFill>
                  <a:srgbClr val="003399"/>
                </a:solidFill>
                <a:latin typeface="Kristen ITC" pitchFamily="66" charset="0"/>
              </a:rPr>
              <a:t>Handball</a:t>
            </a:r>
            <a:endParaRPr lang="hu-HU" dirty="0" smtClean="0">
              <a:solidFill>
                <a:srgbClr val="003399"/>
              </a:solidFill>
              <a:latin typeface="Kristen ITC" pitchFamily="66" charset="0"/>
            </a:endParaRPr>
          </a:p>
          <a:p>
            <a:pPr eaLnBrk="1" hangingPunct="1">
              <a:buFont typeface="Webdings" pitchFamily="18" charset="2"/>
              <a:buChar char="%"/>
            </a:pPr>
            <a:r>
              <a:rPr lang="hu-HU" dirty="0" smtClean="0">
                <a:solidFill>
                  <a:srgbClr val="003399"/>
                </a:solidFill>
                <a:latin typeface="Kristen ITC" pitchFamily="66" charset="0"/>
              </a:rPr>
              <a:t> </a:t>
            </a:r>
            <a:r>
              <a:rPr lang="hu-HU" dirty="0" err="1" smtClean="0">
                <a:solidFill>
                  <a:srgbClr val="003399"/>
                </a:solidFill>
                <a:latin typeface="Kristen ITC" pitchFamily="66" charset="0"/>
              </a:rPr>
              <a:t>Footballing</a:t>
            </a:r>
            <a:endParaRPr lang="hu-HU" dirty="0" smtClean="0">
              <a:solidFill>
                <a:srgbClr val="003399"/>
              </a:solidFill>
              <a:latin typeface="Kristen ITC" pitchFamily="66" charset="0"/>
            </a:endParaRPr>
          </a:p>
          <a:p>
            <a:pPr eaLnBrk="1" hangingPunct="1">
              <a:buFont typeface="Webdings" pitchFamily="18" charset="2"/>
              <a:buChar char="%"/>
            </a:pPr>
            <a:r>
              <a:rPr lang="hu-HU" dirty="0" smtClean="0">
                <a:solidFill>
                  <a:srgbClr val="003399"/>
                </a:solidFill>
                <a:latin typeface="Kristen ITC" pitchFamily="66" charset="0"/>
              </a:rPr>
              <a:t> </a:t>
            </a:r>
            <a:r>
              <a:rPr lang="hu-HU" dirty="0" err="1" smtClean="0">
                <a:solidFill>
                  <a:srgbClr val="003399"/>
                </a:solidFill>
                <a:latin typeface="Kristen ITC" pitchFamily="66" charset="0"/>
              </a:rPr>
              <a:t>Basketball</a:t>
            </a:r>
            <a:endParaRPr lang="hu-HU" dirty="0" smtClean="0">
              <a:solidFill>
                <a:srgbClr val="003399"/>
              </a:solidFill>
              <a:latin typeface="Kristen ITC" pitchFamily="66" charset="0"/>
            </a:endParaRPr>
          </a:p>
          <a:p>
            <a:pPr eaLnBrk="1" hangingPunct="1">
              <a:buFont typeface="Webdings" pitchFamily="18" charset="2"/>
              <a:buChar char="%"/>
            </a:pPr>
            <a:r>
              <a:rPr lang="hu-HU" dirty="0" smtClean="0">
                <a:solidFill>
                  <a:srgbClr val="003399"/>
                </a:solidFill>
                <a:latin typeface="Kristen ITC" pitchFamily="66" charset="0"/>
              </a:rPr>
              <a:t> </a:t>
            </a:r>
            <a:r>
              <a:rPr lang="hu-HU" dirty="0" err="1" smtClean="0">
                <a:solidFill>
                  <a:srgbClr val="003399"/>
                </a:solidFill>
                <a:latin typeface="Kristen ITC" pitchFamily="66" charset="0"/>
              </a:rPr>
              <a:t>Spongeball</a:t>
            </a:r>
            <a:endParaRPr lang="hu-HU" dirty="0" smtClean="0">
              <a:solidFill>
                <a:srgbClr val="003399"/>
              </a:solidFill>
              <a:latin typeface="Kristen ITC" pitchFamily="66" charset="0"/>
            </a:endParaRPr>
          </a:p>
          <a:p>
            <a:pPr eaLnBrk="1" hangingPunct="1">
              <a:buFont typeface="Webdings" pitchFamily="18" charset="2"/>
              <a:buChar char="%"/>
            </a:pPr>
            <a:r>
              <a:rPr lang="hu-HU" dirty="0" smtClean="0">
                <a:solidFill>
                  <a:srgbClr val="003399"/>
                </a:solidFill>
                <a:latin typeface="Kristen ITC" pitchFamily="66" charset="0"/>
              </a:rPr>
              <a:t> </a:t>
            </a:r>
            <a:r>
              <a:rPr lang="hu-HU" dirty="0" err="1" smtClean="0">
                <a:solidFill>
                  <a:srgbClr val="003399"/>
                </a:solidFill>
                <a:latin typeface="Kristen ITC" pitchFamily="66" charset="0"/>
              </a:rPr>
              <a:t>Dancing</a:t>
            </a:r>
            <a:endParaRPr lang="hu-HU" dirty="0" smtClean="0">
              <a:solidFill>
                <a:srgbClr val="003399"/>
              </a:solidFill>
              <a:latin typeface="Kristen ITC" pitchFamily="66" charset="0"/>
            </a:endParaRP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6840000" cy="13668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hu-HU" sz="3600" b="1" kern="10" dirty="0" err="1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00339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atin typeface="Kristen ITC"/>
              </a:rPr>
              <a:t>Class</a:t>
            </a:r>
            <a:r>
              <a:rPr lang="hu-HU" sz="3600" b="1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00339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atin typeface="Kristen ITC"/>
              </a:rPr>
              <a:t> </a:t>
            </a:r>
            <a:r>
              <a:rPr lang="hu-HU" sz="3600" b="1" kern="10" dirty="0" err="1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00339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atin typeface="Kristen ITC"/>
              </a:rPr>
              <a:t>with</a:t>
            </a:r>
            <a:r>
              <a:rPr lang="hu-HU" sz="3600" b="1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00339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atin typeface="Kristen ITC"/>
              </a:rPr>
              <a:t> a </a:t>
            </a:r>
            <a:r>
              <a:rPr lang="hu-HU" sz="3600" b="1" kern="10" dirty="0" err="1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00339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atin typeface="Kristen ITC"/>
              </a:rPr>
              <a:t>special</a:t>
            </a:r>
            <a:r>
              <a:rPr lang="hu-HU" sz="3600" b="1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00339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atin typeface="Kristen ITC"/>
              </a:rPr>
              <a:t> curriculum</a:t>
            </a:r>
            <a:endParaRPr lang="hu-HU" sz="3600" b="1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99"/>
                  </a:gs>
                  <a:gs pos="50000">
                    <a:srgbClr val="003399"/>
                  </a:gs>
                  <a:gs pos="100000">
                    <a:srgbClr val="FFFF99"/>
                  </a:gs>
                </a:gsLst>
                <a:lin ang="2700000" scaled="1"/>
              </a:gradFill>
              <a:latin typeface="Kristen ITC"/>
            </a:endParaRPr>
          </a:p>
        </p:txBody>
      </p:sp>
      <p:pic>
        <p:nvPicPr>
          <p:cNvPr id="3082" name="Picture 10" descr="beolvasás00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19475" y="4521200"/>
            <a:ext cx="2751138" cy="2076450"/>
          </a:xfrm>
        </p:spPr>
      </p:pic>
      <p:pic>
        <p:nvPicPr>
          <p:cNvPr id="3085" name="Picture 13" descr="DSCF24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3166784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Kép 2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506913"/>
            <a:ext cx="2747963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 descr="Kép 28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581525"/>
            <a:ext cx="2595562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9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9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9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9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smtClean="0"/>
              <a:t> 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6840000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hu-HU" sz="3600" b="1" kern="10" dirty="0" err="1" smtClean="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003399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atin typeface="Kristen ITC" panose="03050502040202030202" pitchFamily="66" charset="0"/>
              </a:rPr>
              <a:t>Creative-</a:t>
            </a:r>
            <a:r>
              <a:rPr lang="hu-HU" sz="3600" b="1" kern="10" dirty="0" smtClean="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003399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atin typeface="Kristen ITC" panose="03050502040202030202" pitchFamily="66" charset="0"/>
              </a:rPr>
              <a:t> </a:t>
            </a:r>
            <a:r>
              <a:rPr lang="hu-HU" sz="3600" b="1" kern="10" dirty="0" err="1" smtClean="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003399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atin typeface="Kristen ITC" panose="03050502040202030202" pitchFamily="66" charset="0"/>
              </a:rPr>
              <a:t>hand</a:t>
            </a:r>
            <a:r>
              <a:rPr lang="hu-HU" sz="3600" b="1" kern="10" dirty="0" smtClean="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003399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atin typeface="Kristen ITC" panose="03050502040202030202" pitchFamily="66" charset="0"/>
              </a:rPr>
              <a:t> </a:t>
            </a:r>
            <a:r>
              <a:rPr lang="hu-HU" sz="3600" b="1" kern="10" dirty="0" err="1" smtClean="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003399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atin typeface="Kristen ITC" panose="03050502040202030202" pitchFamily="66" charset="0"/>
              </a:rPr>
              <a:t>craft</a:t>
            </a:r>
            <a:endParaRPr lang="hu-HU" sz="3600" b="1" kern="10" dirty="0">
              <a:ln w="9525">
                <a:solidFill>
                  <a:srgbClr val="0033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99"/>
                  </a:gs>
                  <a:gs pos="50000">
                    <a:srgbClr val="003399"/>
                  </a:gs>
                  <a:gs pos="100000">
                    <a:srgbClr val="FFFF99"/>
                  </a:gs>
                </a:gsLst>
                <a:lin ang="18900000" scaled="1"/>
              </a:gradFill>
              <a:latin typeface="Kristen ITC" panose="03050502040202030202" pitchFamily="66" charset="0"/>
            </a:endParaRPr>
          </a:p>
        </p:txBody>
      </p:sp>
      <p:pic>
        <p:nvPicPr>
          <p:cNvPr id="17411" name="Picture 10" descr="beolvasás000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6850" y="2317750"/>
            <a:ext cx="3473450" cy="2465388"/>
          </a:xfrm>
        </p:spPr>
      </p:pic>
      <p:pic>
        <p:nvPicPr>
          <p:cNvPr id="17412" name="Picture 12" descr="2007_0531Image00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75" y="2414588"/>
            <a:ext cx="303212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3" descr="2007_0531Image01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9838" y="4687888"/>
            <a:ext cx="2824162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6" descr="DSCF31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4687888"/>
            <a:ext cx="280828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artalom helye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8600" cy="936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#"/>
            </a:pPr>
            <a:r>
              <a:rPr lang="hu-HU" sz="2400" b="1" i="1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Playful</a:t>
            </a:r>
            <a:r>
              <a:rPr lang="hu-HU" sz="2400" b="1" i="1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  </a:t>
            </a:r>
            <a:r>
              <a:rPr lang="hu-HU" sz="2400" b="1" i="1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teamwork</a:t>
            </a:r>
            <a:endParaRPr lang="hu-HU" sz="2400" b="1" i="1" dirty="0" smtClean="0">
              <a:solidFill>
                <a:srgbClr val="003399"/>
              </a:solidFill>
              <a:latin typeface="Kristen ITC" panose="03050502040202030202" pitchFamily="66" charset="0"/>
            </a:endParaRPr>
          </a:p>
        </p:txBody>
      </p:sp>
      <p:pic>
        <p:nvPicPr>
          <p:cNvPr id="17417" name="Picture 21" descr="DSCF21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875" y="4687888"/>
            <a:ext cx="30067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artalom helye 3"/>
          <p:cNvSpPr>
            <a:spLocks noGrp="1"/>
          </p:cNvSpPr>
          <p:nvPr>
            <p:ph sz="half" idx="2"/>
          </p:nvPr>
        </p:nvSpPr>
        <p:spPr>
          <a:xfrm>
            <a:off x="684213" y="1600200"/>
            <a:ext cx="2663651" cy="749300"/>
          </a:xfrm>
        </p:spPr>
        <p:txBody>
          <a:bodyPr/>
          <a:lstStyle/>
          <a:p>
            <a:pPr eaLnBrk="1" hangingPunct="1">
              <a:buFont typeface="Webdings" pitchFamily="18" charset="2"/>
              <a:buChar char="®"/>
            </a:pPr>
            <a:r>
              <a:rPr lang="hu-HU" sz="3600" b="1" dirty="0" smtClean="0">
                <a:solidFill>
                  <a:srgbClr val="003399"/>
                </a:solidFill>
                <a:latin typeface="Arial" charset="0"/>
              </a:rPr>
              <a:t> </a:t>
            </a:r>
            <a:r>
              <a:rPr lang="hu-HU" sz="3600" b="1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Dancing</a:t>
            </a:r>
            <a:endParaRPr lang="hu-HU" sz="3600" b="1" dirty="0" smtClean="0">
              <a:solidFill>
                <a:srgbClr val="003399"/>
              </a:solidFill>
              <a:latin typeface="Kristen ITC" panose="03050502040202030202" pitchFamily="66" charset="0"/>
            </a:endParaRP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611188" y="0"/>
            <a:ext cx="4752975" cy="19446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hu-HU" sz="3600" kern="10" dirty="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003399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atin typeface="Comic Sans MS"/>
              </a:rPr>
              <a:t> </a:t>
            </a:r>
            <a:r>
              <a:rPr lang="hu-HU" sz="3600" kern="10" dirty="0" err="1" smtClean="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003399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atin typeface="Kristen ITC" panose="03050502040202030202" pitchFamily="66" charset="0"/>
              </a:rPr>
              <a:t>Artistic</a:t>
            </a:r>
            <a:r>
              <a:rPr lang="hu-HU" sz="3600" kern="10" dirty="0" smtClean="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003399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atin typeface="Kristen ITC" panose="03050502040202030202" pitchFamily="66" charset="0"/>
              </a:rPr>
              <a:t> </a:t>
            </a:r>
            <a:r>
              <a:rPr lang="hu-HU" sz="3600" kern="10" dirty="0" err="1" smtClean="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003399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atin typeface="Kristen ITC" panose="03050502040202030202" pitchFamily="66" charset="0"/>
              </a:rPr>
              <a:t>class</a:t>
            </a:r>
            <a:endParaRPr lang="hu-HU" sz="3600" kern="10" dirty="0">
              <a:ln w="9525">
                <a:solidFill>
                  <a:srgbClr val="0033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99"/>
                  </a:gs>
                  <a:gs pos="50000">
                    <a:srgbClr val="003399"/>
                  </a:gs>
                  <a:gs pos="100000">
                    <a:srgbClr val="FFFF99"/>
                  </a:gs>
                </a:gsLst>
                <a:lin ang="18900000" scaled="1"/>
              </a:gradFill>
              <a:latin typeface="Kristen ITC" panose="03050502040202030202" pitchFamily="66" charset="0"/>
            </a:endParaRPr>
          </a:p>
        </p:txBody>
      </p:sp>
      <p:pic>
        <p:nvPicPr>
          <p:cNvPr id="18436" name="Picture 11" descr="Kép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8555" y="2132856"/>
            <a:ext cx="3508581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CIMG02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182587"/>
            <a:ext cx="317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2" descr="Canon0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5863" y="4545368"/>
            <a:ext cx="2926927" cy="21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3" descr="É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4854" y="55363"/>
            <a:ext cx="3081338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5" descr="tánciskolás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935" y="4581128"/>
            <a:ext cx="2929003" cy="21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2" name="Tartalom helye 3"/>
          <p:cNvSpPr>
            <a:spLocks/>
          </p:cNvSpPr>
          <p:nvPr/>
        </p:nvSpPr>
        <p:spPr bwMode="auto">
          <a:xfrm>
            <a:off x="6084168" y="5085185"/>
            <a:ext cx="30598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ebdings" pitchFamily="18" charset="2"/>
              <a:buChar char="®"/>
            </a:pPr>
            <a:r>
              <a:rPr lang="hu-HU" sz="3600" b="1" dirty="0">
                <a:solidFill>
                  <a:srgbClr val="003399"/>
                </a:solidFill>
              </a:rPr>
              <a:t> </a:t>
            </a:r>
            <a:r>
              <a:rPr lang="hu-HU" sz="3600" b="1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Performing</a:t>
            </a:r>
            <a:endParaRPr lang="hu-HU" sz="3600" b="1" dirty="0">
              <a:solidFill>
                <a:srgbClr val="003399"/>
              </a:solidFill>
              <a:latin typeface="Kristen ITC" panose="03050502040202030202" pitchFamily="66" charset="0"/>
            </a:endParaRPr>
          </a:p>
        </p:txBody>
      </p:sp>
      <p:sp>
        <p:nvSpPr>
          <p:cNvPr id="15" name="Cím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3" grpId="0" animBg="1"/>
      <p:bldP spid="4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513" cy="676275"/>
          </a:xfrm>
        </p:spPr>
        <p:txBody>
          <a:bodyPr/>
          <a:lstStyle/>
          <a:p>
            <a:pPr eaLnBrk="1" hangingPunct="1">
              <a:buFont typeface="Wingdings" pitchFamily="2" charset="2"/>
              <a:buChar char=":"/>
            </a:pPr>
            <a:r>
              <a:rPr lang="hu-HU" dirty="0" smtClean="0">
                <a:solidFill>
                  <a:srgbClr val="003399"/>
                </a:solidFill>
                <a:latin typeface="Arial" charset="0"/>
              </a:rPr>
              <a:t> </a:t>
            </a:r>
            <a:r>
              <a:rPr lang="hu-HU" sz="2000" b="1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Possibility</a:t>
            </a:r>
            <a:r>
              <a:rPr lang="hu-HU" sz="2000" b="1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 of </a:t>
            </a:r>
            <a:r>
              <a:rPr lang="hu-HU" sz="2000" b="1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learning</a:t>
            </a:r>
            <a:r>
              <a:rPr lang="hu-HU" sz="2000" b="1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 </a:t>
            </a:r>
            <a:r>
              <a:rPr lang="hu-HU" sz="2000" b="1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foreign</a:t>
            </a:r>
            <a:r>
              <a:rPr lang="hu-HU" sz="2000" b="1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 </a:t>
            </a:r>
            <a:r>
              <a:rPr lang="hu-HU" sz="2000" b="1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language</a:t>
            </a:r>
            <a:r>
              <a:rPr lang="hu-HU" sz="2000" b="1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 </a:t>
            </a:r>
            <a:r>
              <a:rPr lang="hu-HU" sz="2000" b="1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in</a:t>
            </a:r>
            <a:r>
              <a:rPr lang="hu-HU" sz="2000" b="1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 </a:t>
            </a:r>
            <a:r>
              <a:rPr lang="hu-HU" sz="2000" b="1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playful</a:t>
            </a:r>
            <a:r>
              <a:rPr lang="hu-HU" sz="2000" b="1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 </a:t>
            </a:r>
            <a:r>
              <a:rPr lang="hu-HU" sz="2000" b="1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way</a:t>
            </a:r>
            <a:endParaRPr lang="hu-HU" sz="2000" b="1" dirty="0" smtClean="0">
              <a:solidFill>
                <a:srgbClr val="003399"/>
              </a:solidFill>
              <a:latin typeface="Kristen ITC" panose="03050502040202030202" pitchFamily="66" charset="0"/>
            </a:endParaRP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395288" y="0"/>
            <a:ext cx="5832475" cy="17557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hu-HU" sz="3600" b="1" kern="10" dirty="0" smtClean="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003399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atin typeface="Kristen ITC" panose="03050502040202030202" pitchFamily="66" charset="0"/>
              </a:rPr>
              <a:t>ENGLISH- I.T</a:t>
            </a:r>
            <a:endParaRPr lang="hu-HU" sz="3600" b="1" kern="10" dirty="0">
              <a:ln w="9525">
                <a:solidFill>
                  <a:srgbClr val="0033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99"/>
                  </a:gs>
                  <a:gs pos="50000">
                    <a:srgbClr val="003399"/>
                  </a:gs>
                  <a:gs pos="100000">
                    <a:srgbClr val="FFFF99"/>
                  </a:gs>
                </a:gsLst>
                <a:lin ang="18900000" scaled="1"/>
              </a:gradFill>
              <a:latin typeface="Kristen ITC" panose="03050502040202030202" pitchFamily="66" charset="0"/>
            </a:endParaRPr>
          </a:p>
        </p:txBody>
      </p:sp>
      <p:sp>
        <p:nvSpPr>
          <p:cNvPr id="6163" name="Tartalom helye 2"/>
          <p:cNvSpPr>
            <a:spLocks/>
          </p:cNvSpPr>
          <p:nvPr/>
        </p:nvSpPr>
        <p:spPr bwMode="auto">
          <a:xfrm>
            <a:off x="468313" y="2060575"/>
            <a:ext cx="70627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:"/>
            </a:pPr>
            <a:r>
              <a:rPr lang="hu-HU" sz="2800" dirty="0">
                <a:solidFill>
                  <a:srgbClr val="003399"/>
                </a:solidFill>
              </a:rPr>
              <a:t> </a:t>
            </a:r>
            <a:r>
              <a:rPr lang="hu-HU" sz="2400" b="1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Learning</a:t>
            </a:r>
            <a:r>
              <a:rPr lang="hu-HU" sz="2400" b="1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 </a:t>
            </a:r>
            <a:r>
              <a:rPr lang="hu-HU" sz="2400" b="1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with</a:t>
            </a:r>
            <a:r>
              <a:rPr lang="hu-HU" sz="2400" b="1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 </a:t>
            </a:r>
            <a:r>
              <a:rPr lang="hu-HU" sz="2400" b="1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computers</a:t>
            </a:r>
            <a:endParaRPr lang="hu-HU" sz="2400" b="1" dirty="0">
              <a:solidFill>
                <a:srgbClr val="003399"/>
              </a:solidFill>
              <a:latin typeface="Kristen ITC" panose="03050502040202030202" pitchFamily="66" charset="0"/>
            </a:endParaRPr>
          </a:p>
        </p:txBody>
      </p:sp>
      <p:pic>
        <p:nvPicPr>
          <p:cNvPr id="6167" name="Picture 23" descr="DSC005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2492375"/>
            <a:ext cx="3913187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 descr="DSC005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3500438"/>
            <a:ext cx="38195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5400" dirty="0" err="1" smtClean="0">
                <a:solidFill>
                  <a:srgbClr val="003399"/>
                </a:solidFill>
                <a:latin typeface="Kristen ITC" pitchFamily="66" charset="0"/>
              </a:rPr>
              <a:t>Developing</a:t>
            </a:r>
            <a:r>
              <a:rPr lang="hu-HU" sz="5400" dirty="0" smtClean="0">
                <a:solidFill>
                  <a:srgbClr val="003399"/>
                </a:solidFill>
                <a:latin typeface="Kristen ITC" pitchFamily="66" charset="0"/>
              </a:rPr>
              <a:t> </a:t>
            </a:r>
            <a:r>
              <a:rPr lang="hu-HU" sz="5400" dirty="0" err="1" smtClean="0">
                <a:solidFill>
                  <a:srgbClr val="003399"/>
                </a:solidFill>
                <a:latin typeface="Kristen ITC" pitchFamily="66" charset="0"/>
              </a:rPr>
              <a:t>talented</a:t>
            </a:r>
            <a:r>
              <a:rPr lang="hu-HU" sz="5400" dirty="0" smtClean="0">
                <a:solidFill>
                  <a:srgbClr val="003399"/>
                </a:solidFill>
                <a:latin typeface="Kristen ITC" pitchFamily="66" charset="0"/>
              </a:rPr>
              <a:t> </a:t>
            </a:r>
            <a:r>
              <a:rPr lang="hu-HU" sz="5400" dirty="0" err="1" smtClean="0">
                <a:solidFill>
                  <a:srgbClr val="003399"/>
                </a:solidFill>
                <a:latin typeface="Kristen ITC" pitchFamily="66" charset="0"/>
              </a:rPr>
              <a:t>students</a:t>
            </a:r>
            <a:endParaRPr lang="hu-HU" sz="5400" dirty="0" smtClean="0">
              <a:solidFill>
                <a:srgbClr val="003399"/>
              </a:solidFill>
              <a:latin typeface="Kristen ITC" pitchFamily="66" charset="0"/>
            </a:endParaRPr>
          </a:p>
        </p:txBody>
      </p:sp>
      <p:sp>
        <p:nvSpPr>
          <p:cNvPr id="20482" name="Rectang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hu-HU" dirty="0" err="1" smtClean="0">
                <a:solidFill>
                  <a:srgbClr val="003399"/>
                </a:solidFill>
                <a:latin typeface="Kristen ITC" pitchFamily="66" charset="0"/>
              </a:rPr>
              <a:t>Study</a:t>
            </a:r>
            <a:r>
              <a:rPr lang="hu-HU" dirty="0" smtClean="0">
                <a:solidFill>
                  <a:srgbClr val="003399"/>
                </a:solidFill>
                <a:latin typeface="Kristen ITC" pitchFamily="66" charset="0"/>
              </a:rPr>
              <a:t> </a:t>
            </a:r>
            <a:r>
              <a:rPr lang="hu-HU" dirty="0" err="1" smtClean="0">
                <a:solidFill>
                  <a:srgbClr val="003399"/>
                </a:solidFill>
                <a:latin typeface="Kristen ITC" pitchFamily="66" charset="0"/>
              </a:rPr>
              <a:t>groups</a:t>
            </a:r>
            <a:r>
              <a:rPr lang="hu-HU" dirty="0" smtClean="0">
                <a:solidFill>
                  <a:srgbClr val="003399"/>
                </a:solidFill>
                <a:latin typeface="Kristen ITC" pitchFamily="66" charset="0"/>
              </a:rPr>
              <a:t> 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hu-HU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Chorus</a:t>
            </a:r>
            <a:endParaRPr lang="hu-HU" dirty="0" smtClean="0">
              <a:solidFill>
                <a:srgbClr val="003399"/>
              </a:solidFill>
              <a:latin typeface="Kristen ITC" panose="03050502040202030202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hu-HU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Artistic</a:t>
            </a:r>
            <a:endParaRPr lang="hu-HU" dirty="0" smtClean="0">
              <a:solidFill>
                <a:srgbClr val="003399"/>
              </a:solidFill>
              <a:latin typeface="Kristen ITC" panose="03050502040202030202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hu-HU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Maths</a:t>
            </a:r>
            <a:endParaRPr lang="hu-HU" dirty="0" smtClean="0">
              <a:solidFill>
                <a:srgbClr val="003399"/>
              </a:solidFill>
              <a:latin typeface="Kristen ITC" panose="03050502040202030202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hu-HU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Folk</a:t>
            </a:r>
            <a:r>
              <a:rPr lang="hu-HU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 </a:t>
            </a:r>
            <a:r>
              <a:rPr lang="hu-HU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dancing</a:t>
            </a:r>
            <a:endParaRPr lang="hu-HU" dirty="0" smtClean="0">
              <a:solidFill>
                <a:srgbClr val="003399"/>
              </a:solidFill>
              <a:latin typeface="Kristen ITC" panose="03050502040202030202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hu-HU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Playful</a:t>
            </a:r>
            <a:r>
              <a:rPr lang="hu-HU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 </a:t>
            </a:r>
            <a:r>
              <a:rPr lang="hu-HU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Maths</a:t>
            </a:r>
            <a:endParaRPr lang="hu-HU" dirty="0" smtClean="0">
              <a:solidFill>
                <a:srgbClr val="003399"/>
              </a:solidFill>
              <a:latin typeface="Kristen ITC" panose="03050502040202030202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hu-HU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Hand</a:t>
            </a:r>
            <a:r>
              <a:rPr lang="hu-HU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 </a:t>
            </a:r>
            <a:r>
              <a:rPr lang="hu-HU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craft</a:t>
            </a:r>
            <a:endParaRPr lang="hu-HU" dirty="0" smtClean="0">
              <a:solidFill>
                <a:srgbClr val="003399"/>
              </a:solidFill>
              <a:latin typeface="Kristen ITC" panose="03050502040202030202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hu-HU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Table</a:t>
            </a:r>
            <a:r>
              <a:rPr lang="hu-HU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 </a:t>
            </a:r>
            <a:r>
              <a:rPr lang="hu-HU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tennis</a:t>
            </a:r>
            <a:r>
              <a:rPr lang="hu-HU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hu-HU" dirty="0" err="1" smtClean="0">
                <a:solidFill>
                  <a:srgbClr val="003399"/>
                </a:solidFill>
                <a:latin typeface="Kristen ITC" panose="03050502040202030202" pitchFamily="66" charset="0"/>
              </a:rPr>
              <a:t>Swimming</a:t>
            </a:r>
            <a:r>
              <a:rPr lang="hu-HU" dirty="0" smtClean="0">
                <a:solidFill>
                  <a:srgbClr val="003399"/>
                </a:solidFill>
                <a:latin typeface="Kristen ITC" panose="03050502040202030202" pitchFamily="66" charset="0"/>
              </a:rPr>
              <a:t>….</a:t>
            </a:r>
          </a:p>
          <a:p>
            <a:pPr>
              <a:lnSpc>
                <a:spcPct val="90000"/>
              </a:lnSpc>
            </a:pPr>
            <a:endParaRPr lang="hu-HU" dirty="0" smtClean="0"/>
          </a:p>
          <a:p>
            <a:pPr>
              <a:lnSpc>
                <a:spcPct val="90000"/>
              </a:lnSpc>
            </a:pPr>
            <a:endParaRPr lang="hu-HU" dirty="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135</Words>
  <Application>Microsoft Office PowerPoint</Application>
  <PresentationFormat>Diavoorstelling (4:3)</PresentationFormat>
  <Paragraphs>48</Paragraphs>
  <Slides>16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Office-téma</vt:lpstr>
      <vt:lpstr>Kardos István  Primary School and Economical Grammar School</vt:lpstr>
      <vt:lpstr>Lower school</vt:lpstr>
      <vt:lpstr>Specializations of our classes</vt:lpstr>
      <vt:lpstr>PowerPoint-presentatie</vt:lpstr>
      <vt:lpstr> </vt:lpstr>
      <vt:lpstr>PowerPoint-presentatie</vt:lpstr>
      <vt:lpstr>PowerPoint-presentatie</vt:lpstr>
      <vt:lpstr>Developing talented students</vt:lpstr>
      <vt:lpstr>Study groups </vt:lpstr>
      <vt:lpstr>Our annual programmes</vt:lpstr>
      <vt:lpstr>Our offering is very rich… </vt:lpstr>
      <vt:lpstr>PowerPoint-presentatie</vt:lpstr>
      <vt:lpstr>Excursions, sports</vt:lpstr>
      <vt:lpstr>Chorus</vt:lpstr>
      <vt:lpstr>PowerPoint-presentatie</vt:lpstr>
      <vt:lpstr>PowerPoint-presentatie</vt:lpstr>
    </vt:vector>
  </TitlesOfParts>
  <Company>Kardos Szki.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Kardos István Általános és Közgazdasági Szakközépiskola</dc:title>
  <dc:creator>BeresGabi</dc:creator>
  <cp:lastModifiedBy>Bogaard, N.W.M.</cp:lastModifiedBy>
  <cp:revision>94</cp:revision>
  <dcterms:created xsi:type="dcterms:W3CDTF">2010-02-24T19:51:05Z</dcterms:created>
  <dcterms:modified xsi:type="dcterms:W3CDTF">2017-09-23T06:27:46Z</dcterms:modified>
</cp:coreProperties>
</file>