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5"/>
  </p:notesMasterIdLst>
  <p:handoutMasterIdLst>
    <p:handoutMasterId r:id="rId46"/>
  </p:handoutMasterIdLst>
  <p:sldIdLst>
    <p:sldId id="256" r:id="rId5"/>
    <p:sldId id="294" r:id="rId6"/>
    <p:sldId id="295" r:id="rId7"/>
    <p:sldId id="298" r:id="rId8"/>
    <p:sldId id="299" r:id="rId9"/>
    <p:sldId id="300" r:id="rId10"/>
    <p:sldId id="301" r:id="rId11"/>
    <p:sldId id="303" r:id="rId12"/>
    <p:sldId id="302" r:id="rId13"/>
    <p:sldId id="313" r:id="rId14"/>
    <p:sldId id="305" r:id="rId15"/>
    <p:sldId id="306" r:id="rId16"/>
    <p:sldId id="307" r:id="rId17"/>
    <p:sldId id="314" r:id="rId18"/>
    <p:sldId id="309" r:id="rId19"/>
    <p:sldId id="325" r:id="rId20"/>
    <p:sldId id="315" r:id="rId21"/>
    <p:sldId id="316" r:id="rId22"/>
    <p:sldId id="317" r:id="rId23"/>
    <p:sldId id="318" r:id="rId24"/>
    <p:sldId id="319" r:id="rId25"/>
    <p:sldId id="310" r:id="rId26"/>
    <p:sldId id="324" r:id="rId27"/>
    <p:sldId id="323" r:id="rId28"/>
    <p:sldId id="322" r:id="rId29"/>
    <p:sldId id="321" r:id="rId30"/>
    <p:sldId id="320" r:id="rId31"/>
    <p:sldId id="336" r:id="rId32"/>
    <p:sldId id="337" r:id="rId33"/>
    <p:sldId id="326" r:id="rId34"/>
    <p:sldId id="312" r:id="rId35"/>
    <p:sldId id="330" r:id="rId36"/>
    <p:sldId id="331" r:id="rId37"/>
    <p:sldId id="338" r:id="rId38"/>
    <p:sldId id="332" r:id="rId39"/>
    <p:sldId id="327" r:id="rId40"/>
    <p:sldId id="328" r:id="rId41"/>
    <p:sldId id="333" r:id="rId42"/>
    <p:sldId id="334" r:id="rId43"/>
    <p:sldId id="33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5274" autoAdjust="0"/>
  </p:normalViewPr>
  <p:slideViewPr>
    <p:cSldViewPr snapToGrid="0">
      <p:cViewPr varScale="1">
        <p:scale>
          <a:sx n="78" d="100"/>
          <a:sy n="78" d="100"/>
        </p:scale>
        <p:origin x="64" y="13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10/11/2018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10/11/2018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reeform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Freeform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Freeform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Freeform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Group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Freeform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Group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reeform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Freeform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Freeform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Group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Group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reeform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Group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reeform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Group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Group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Freeform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Freeform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Group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reeform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Group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reeform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Group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10/11/2018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10/11/2018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10/11/2018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10/11/2018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10/11/2018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10/11/2018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7" name="Freeform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9" name="Group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1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2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3" name="Group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ree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6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7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1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2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7" name="Group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0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1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2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3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4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5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6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7" name="Free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8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9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0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1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2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3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4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5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6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7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8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9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0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3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4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5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6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7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8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9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0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1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2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3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4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5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6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7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8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9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0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1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2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3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4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5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6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7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8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9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0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1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2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3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4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5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6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7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8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9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0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1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2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3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4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5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6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7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8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9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0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1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2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3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4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5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6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0" name="Group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ree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4" name="Free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8" name="Free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ree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ree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89" name="Group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ree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10" name="Freeform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311" name="Group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ree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ree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6" name="Free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7" name="Free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8" name="Free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9" name="Free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0" name="Free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1" name="Free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2" name="Free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3" name="Free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4" name="Free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5" name="Free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6" name="Free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7" name="Free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8" name="Free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9" name="Free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0" name="Free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1" name="Free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2" name="Free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3" name="Free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4" name="Free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5" name="Free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6" name="Free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7" name="Free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8" name="Free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9" name="Free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0" name="Free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1" name="Free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2" name="Free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3" name="Free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4" name="Free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5" name="Free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6" name="Free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7" name="Free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8" name="Free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9" name="Free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0" name="Free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1" name="Free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2" name="Free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3" name="Free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4" name="Free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5" name="Free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6" name="Free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7" name="Free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8" name="Free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9" name="Free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0" name="Free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1" name="Free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ree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7" name="Free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8" name="Free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9" name="Free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0" name="Free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1" name="Free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2" name="Free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3" name="Free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4" name="Free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1" name="Group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ree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0" name="Free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1" name="Free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2" name="Free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3" name="Free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4" name="Free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5" name="Free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ree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4" name="Free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5" name="Free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6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7" name="Free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8" name="Free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422" name="Group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1" name="Group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3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4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5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6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7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8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9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40" name="Group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10/11/2018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10/11/2018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10/11/2018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10/11/2018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Freeform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0" name="Group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reeform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" name="Group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" name="Group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" name="Group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1" name="Group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10/11/2018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3776" y="283892"/>
            <a:ext cx="9360418" cy="2263258"/>
          </a:xfrm>
        </p:spPr>
        <p:txBody>
          <a:bodyPr/>
          <a:lstStyle/>
          <a:p>
            <a:r>
              <a:rPr lang="en-US" b="1" dirty="0"/>
              <a:t>From Farm to Fork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03519" y="3316591"/>
            <a:ext cx="3059397" cy="14914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37169" y="2547150"/>
            <a:ext cx="3913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P.O.C.K.E.T</a:t>
            </a:r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2"/>
          <p:cNvSpPr>
            <a:spLocks noGrp="1"/>
          </p:cNvSpPr>
          <p:nvPr>
            <p:ph type="title"/>
          </p:nvPr>
        </p:nvSpPr>
        <p:spPr>
          <a:xfrm>
            <a:off x="2127714" y="2370292"/>
            <a:ext cx="8192814" cy="2049307"/>
          </a:xfrm>
        </p:spPr>
        <p:txBody>
          <a:bodyPr/>
          <a:lstStyle/>
          <a:p>
            <a:pPr algn="l"/>
            <a:r>
              <a:rPr lang="en-US" b="1" dirty="0"/>
              <a:t>What is Organic</a:t>
            </a:r>
            <a:br>
              <a:rPr lang="en-US" b="1" dirty="0"/>
            </a:br>
            <a:r>
              <a:rPr lang="en-US" b="1" dirty="0"/>
              <a:t>Farming?</a:t>
            </a:r>
          </a:p>
        </p:txBody>
      </p:sp>
      <p:sp>
        <p:nvSpPr>
          <p:cNvPr id="4" name="Content Placeholder 13"/>
          <p:cNvSpPr txBox="1">
            <a:spLocks/>
          </p:cNvSpPr>
          <p:nvPr/>
        </p:nvSpPr>
        <p:spPr>
          <a:xfrm>
            <a:off x="2127714" y="1185527"/>
            <a:ext cx="9144000" cy="118476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6000" b="1" dirty="0"/>
              <a:t>Section 2: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194560" y="2370292"/>
            <a:ext cx="66202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54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548" y="261620"/>
            <a:ext cx="4501896" cy="1233424"/>
          </a:xfrm>
        </p:spPr>
        <p:txBody>
          <a:bodyPr>
            <a:normAutofit/>
          </a:bodyPr>
          <a:lstStyle/>
          <a:p>
            <a:r>
              <a:rPr lang="en-GB" sz="4000" b="1" dirty="0"/>
              <a:t>What is Organic?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569" y="3671316"/>
            <a:ext cx="2822693" cy="18777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2895"/>
          <a:stretch/>
        </p:blipFill>
        <p:spPr>
          <a:xfrm>
            <a:off x="6208776" y="0"/>
            <a:ext cx="5983224" cy="3474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776" y="3474721"/>
            <a:ext cx="5983224" cy="3383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923420" y="5764931"/>
            <a:ext cx="3364992" cy="95410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The Organic Food Label</a:t>
            </a:r>
          </a:p>
        </p:txBody>
      </p:sp>
      <p:sp>
        <p:nvSpPr>
          <p:cNvPr id="10" name="Right Arrow Callout 9"/>
          <p:cNvSpPr/>
          <p:nvPr/>
        </p:nvSpPr>
        <p:spPr>
          <a:xfrm>
            <a:off x="923420" y="1696212"/>
            <a:ext cx="4328283" cy="1737360"/>
          </a:xfrm>
          <a:prstGeom prst="rightArrowCallout">
            <a:avLst>
              <a:gd name="adj1" fmla="val 23947"/>
              <a:gd name="adj2" fmla="val 25526"/>
              <a:gd name="adj3" fmla="val 25000"/>
              <a:gd name="adj4" fmla="val 7828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</a:rPr>
              <a:t>Examples of Organic Animal and Crop Farming</a:t>
            </a:r>
          </a:p>
        </p:txBody>
      </p:sp>
    </p:spTree>
    <p:extLst>
      <p:ext uri="{BB962C8B-B14F-4D97-AF65-F5344CB8AC3E}">
        <p14:creationId xmlns:p14="http://schemas.microsoft.com/office/powerpoint/2010/main" val="348392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003" y="-22690"/>
            <a:ext cx="9133730" cy="1233424"/>
          </a:xfrm>
        </p:spPr>
        <p:txBody>
          <a:bodyPr>
            <a:normAutofit/>
          </a:bodyPr>
          <a:lstStyle/>
          <a:p>
            <a:r>
              <a:rPr lang="en-GB" sz="4000" b="1" dirty="0"/>
              <a:t>Principles of Organic Farming: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03" y="1210734"/>
            <a:ext cx="11020096" cy="5291666"/>
          </a:xfrm>
        </p:spPr>
        <p:txBody>
          <a:bodyPr>
            <a:normAutofit fontScale="85000" lnSpcReduction="10000"/>
          </a:bodyPr>
          <a:lstStyle/>
          <a:p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Wide crop rotation as a prerequisite for an efficient use of on-site resources.</a:t>
            </a:r>
          </a:p>
          <a:p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Very strict limits on chemical synthetic pesticide and synthetic fertiliser use, livestock antibiotics, food additives and processing aids and other inputs.</a:t>
            </a:r>
          </a:p>
          <a:p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Absolute prohibition of the use of genetically modified organisms.</a:t>
            </a:r>
          </a:p>
          <a:p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Taking advantage of on-site resources, such as livestock manure for fertiliser or feed produced on the farm.</a:t>
            </a:r>
          </a:p>
          <a:p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Choosing plant and animal species that are resistant to disease and adapted to local conditions.</a:t>
            </a:r>
          </a:p>
          <a:p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Raising livestock in free-range, open-air systems and providing them with organic feed.</a:t>
            </a:r>
          </a:p>
          <a:p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Using animal husbandry practices appropriate to different livestock species.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42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197" y="1485900"/>
            <a:ext cx="5474563" cy="4152901"/>
          </a:xfrm>
        </p:spPr>
        <p:txBody>
          <a:bodyPr>
            <a:noAutofit/>
          </a:bodyPr>
          <a:lstStyle/>
          <a:p>
            <a:r>
              <a:rPr lang="en-GB" sz="2800" dirty="0"/>
              <a:t>Keep in mind that welfare of the animals are kept to standard by natural remedies and food.</a:t>
            </a:r>
          </a:p>
          <a:p>
            <a:r>
              <a:rPr lang="en-GB" sz="2800" dirty="0"/>
              <a:t>When dealing with crops one has to keep in mind that crops have to be all naturally grown without any forms of technology.</a:t>
            </a:r>
          </a:p>
          <a:p>
            <a:r>
              <a:rPr lang="en-GB" sz="2800" dirty="0"/>
              <a:t>There is no harm in anyway to humans or wildlife.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0323" y="252476"/>
            <a:ext cx="9133730" cy="1233424"/>
          </a:xfrm>
        </p:spPr>
        <p:txBody>
          <a:bodyPr>
            <a:normAutofit/>
          </a:bodyPr>
          <a:lstStyle/>
          <a:p>
            <a:r>
              <a:rPr lang="en-GB" sz="4000" b="1" dirty="0"/>
              <a:t>Dealing with Organic Farming: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850" y="1905000"/>
            <a:ext cx="59055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8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2"/>
          <p:cNvSpPr>
            <a:spLocks noGrp="1"/>
          </p:cNvSpPr>
          <p:nvPr>
            <p:ph type="title"/>
          </p:nvPr>
        </p:nvSpPr>
        <p:spPr>
          <a:xfrm>
            <a:off x="2127714" y="2370292"/>
            <a:ext cx="8192814" cy="204930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Organic </a:t>
            </a:r>
            <a:br>
              <a:rPr lang="en-US" b="1" dirty="0"/>
            </a:br>
            <a:r>
              <a:rPr lang="en-US" b="1" dirty="0"/>
              <a:t>Local </a:t>
            </a:r>
            <a:r>
              <a:rPr lang="en-US" b="1" dirty="0" err="1"/>
              <a:t>Cheeselets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4" name="Content Placeholder 13"/>
          <p:cNvSpPr txBox="1">
            <a:spLocks/>
          </p:cNvSpPr>
          <p:nvPr/>
        </p:nvSpPr>
        <p:spPr>
          <a:xfrm>
            <a:off x="2127714" y="1185527"/>
            <a:ext cx="9144000" cy="118476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6000" b="1" dirty="0"/>
              <a:t>Section 3: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194560" y="2370292"/>
            <a:ext cx="66202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875" y="4509018"/>
            <a:ext cx="4155677" cy="219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3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012" y="412324"/>
            <a:ext cx="9133730" cy="926254"/>
          </a:xfrm>
        </p:spPr>
        <p:txBody>
          <a:bodyPr>
            <a:normAutofit/>
          </a:bodyPr>
          <a:lstStyle/>
          <a:p>
            <a:r>
              <a:rPr lang="en-GB" sz="4000" b="1" dirty="0"/>
              <a:t>Maltese Organic Local </a:t>
            </a:r>
            <a:r>
              <a:rPr lang="en-GB" sz="4000" b="1" dirty="0" err="1"/>
              <a:t>Cheeselets</a:t>
            </a:r>
            <a:r>
              <a:rPr lang="en-GB" sz="4000" b="1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012" y="1508760"/>
            <a:ext cx="5491988" cy="4152901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Maltese </a:t>
            </a:r>
            <a:r>
              <a:rPr lang="en-US" sz="2800" dirty="0" err="1"/>
              <a:t>Cheeselets</a:t>
            </a:r>
            <a:r>
              <a:rPr lang="en-US" sz="2800" dirty="0"/>
              <a:t> also known as ‘</a:t>
            </a:r>
            <a:r>
              <a:rPr lang="en-US" sz="2800" b="1" i="1" dirty="0"/>
              <a:t>ġbejna</a:t>
            </a:r>
            <a:r>
              <a:rPr lang="en-US" sz="2800" i="1" dirty="0"/>
              <a:t>’ or in colloquial Maltese ‘</a:t>
            </a:r>
            <a:r>
              <a:rPr lang="mt-MT" sz="2800" b="1" i="1" dirty="0"/>
              <a:t>ġibna</a:t>
            </a:r>
            <a:r>
              <a:rPr lang="mt-MT" sz="2800" i="1" dirty="0"/>
              <a:t>’</a:t>
            </a:r>
            <a:r>
              <a:rPr lang="en-GB" sz="2800" i="1" dirty="0"/>
              <a:t>.</a:t>
            </a:r>
            <a:endParaRPr lang="en-US" sz="2800" i="1" dirty="0"/>
          </a:p>
          <a:p>
            <a:r>
              <a:rPr lang="en-US" sz="2800" dirty="0"/>
              <a:t>A traditional cheese product of the Maltese island.</a:t>
            </a:r>
          </a:p>
          <a:p>
            <a:r>
              <a:rPr lang="en-US" sz="2800" dirty="0"/>
              <a:t>They  made from goat’s or sheep’s milk. </a:t>
            </a:r>
          </a:p>
          <a:p>
            <a:r>
              <a:rPr lang="en-US" sz="2800" dirty="0"/>
              <a:t>They come in different flavors and are used in Maltese traditional dishes.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818" y="1788159"/>
            <a:ext cx="6153341" cy="3423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706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332" y="906780"/>
            <a:ext cx="10856468" cy="5626100"/>
          </a:xfrm>
        </p:spPr>
        <p:txBody>
          <a:bodyPr>
            <a:normAutofit/>
          </a:bodyPr>
          <a:lstStyle/>
          <a:p>
            <a:r>
              <a:rPr lang="en-US" sz="3200" dirty="0"/>
              <a:t>In both Malta and </a:t>
            </a:r>
            <a:r>
              <a:rPr lang="en-US" sz="3200" dirty="0" err="1"/>
              <a:t>Gozo</a:t>
            </a:r>
            <a:r>
              <a:rPr lang="en-US" sz="3200" dirty="0"/>
              <a:t> much of the sheep and goat’s milk is used for the production of these chees</a:t>
            </a:r>
            <a:r>
              <a:rPr lang="mt-MT" sz="3200" dirty="0"/>
              <a:t>e</a:t>
            </a:r>
            <a:r>
              <a:rPr lang="en-US" sz="3200" dirty="0"/>
              <a:t>lets, most of it through family owned cottage industries they are prepared and served in a variety of ways: </a:t>
            </a:r>
            <a:endParaRPr lang="en-GB" sz="3200" dirty="0"/>
          </a:p>
          <a:p>
            <a:pPr lvl="0"/>
            <a:r>
              <a:rPr lang="en-US" sz="3200" dirty="0"/>
              <a:t>Pickled </a:t>
            </a:r>
            <a:endParaRPr lang="en-GB" sz="3200" dirty="0"/>
          </a:p>
          <a:p>
            <a:pPr lvl="0"/>
            <a:r>
              <a:rPr lang="en-US" sz="3200" dirty="0"/>
              <a:t>Salted </a:t>
            </a:r>
            <a:endParaRPr lang="en-GB" sz="3200" dirty="0"/>
          </a:p>
          <a:p>
            <a:pPr lvl="0"/>
            <a:r>
              <a:rPr lang="mt-MT" sz="3200" dirty="0"/>
              <a:t>P</a:t>
            </a:r>
            <a:r>
              <a:rPr lang="en-US" sz="3200" dirty="0" err="1"/>
              <a:t>eppered</a:t>
            </a:r>
            <a:r>
              <a:rPr lang="en-US" sz="3200" dirty="0"/>
              <a:t> </a:t>
            </a:r>
            <a:endParaRPr lang="en-GB" sz="3200" dirty="0"/>
          </a:p>
          <a:p>
            <a:pPr lvl="0"/>
            <a:r>
              <a:rPr lang="mt-MT" sz="3200" dirty="0"/>
              <a:t>C</a:t>
            </a:r>
            <a:r>
              <a:rPr lang="en-US" sz="3200" dirty="0" err="1"/>
              <a:t>overed</a:t>
            </a:r>
            <a:r>
              <a:rPr lang="en-US" sz="3200" dirty="0"/>
              <a:t> in herbs</a:t>
            </a:r>
            <a:endParaRPr lang="en-GB" sz="3200" dirty="0"/>
          </a:p>
          <a:p>
            <a:pPr lvl="0"/>
            <a:r>
              <a:rPr lang="mt-MT" sz="3200" dirty="0"/>
              <a:t>F</a:t>
            </a:r>
            <a:r>
              <a:rPr lang="en-US" sz="3200" dirty="0" err="1"/>
              <a:t>resh</a:t>
            </a:r>
            <a:r>
              <a:rPr lang="en-US" sz="3200" dirty="0"/>
              <a:t>  </a:t>
            </a:r>
            <a:endParaRPr lang="en-GB" sz="32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221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040" y="99230"/>
            <a:ext cx="9133730" cy="1233424"/>
          </a:xfrm>
        </p:spPr>
        <p:txBody>
          <a:bodyPr>
            <a:normAutofit/>
          </a:bodyPr>
          <a:lstStyle/>
          <a:p>
            <a:r>
              <a:rPr lang="en-GB" sz="4000" b="1" dirty="0"/>
              <a:t>Pickled </a:t>
            </a:r>
            <a:r>
              <a:rPr lang="en-GB" sz="4000" b="1" dirty="0" err="1"/>
              <a:t>Cheeselets</a:t>
            </a:r>
            <a:r>
              <a:rPr lang="en-GB" sz="4000" b="1" dirty="0"/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760" y="1557972"/>
            <a:ext cx="7106290" cy="4741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515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" y="191516"/>
            <a:ext cx="9133730" cy="1233424"/>
          </a:xfrm>
        </p:spPr>
        <p:txBody>
          <a:bodyPr>
            <a:normAutofit/>
          </a:bodyPr>
          <a:lstStyle/>
          <a:p>
            <a:r>
              <a:rPr lang="en-GB" sz="4000" b="1" dirty="0"/>
              <a:t>Salted </a:t>
            </a:r>
            <a:r>
              <a:rPr lang="en-GB" sz="4000" b="1" dirty="0" err="1"/>
              <a:t>Cheeselets</a:t>
            </a:r>
            <a:r>
              <a:rPr lang="en-GB" sz="4000" b="1" dirty="0"/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616" y="1664334"/>
            <a:ext cx="7058978" cy="4705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395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60190"/>
            <a:ext cx="9133730" cy="1233424"/>
          </a:xfrm>
        </p:spPr>
        <p:txBody>
          <a:bodyPr>
            <a:normAutofit/>
          </a:bodyPr>
          <a:lstStyle/>
          <a:p>
            <a:r>
              <a:rPr lang="en-GB" sz="4000" b="1" dirty="0"/>
              <a:t>Peppered </a:t>
            </a:r>
            <a:r>
              <a:rPr lang="en-GB" sz="4000" b="1" dirty="0" err="1"/>
              <a:t>Cheeselets</a:t>
            </a:r>
            <a:r>
              <a:rPr lang="en-GB" sz="4000" b="1" dirty="0"/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410" y="1765300"/>
            <a:ext cx="8006080" cy="4503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135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2"/>
          <p:cNvSpPr>
            <a:spLocks noGrp="1"/>
          </p:cNvSpPr>
          <p:nvPr>
            <p:ph type="title"/>
          </p:nvPr>
        </p:nvSpPr>
        <p:spPr>
          <a:xfrm>
            <a:off x="2127714" y="2370292"/>
            <a:ext cx="8192814" cy="2049307"/>
          </a:xfrm>
        </p:spPr>
        <p:txBody>
          <a:bodyPr/>
          <a:lstStyle/>
          <a:p>
            <a:pPr algn="l"/>
            <a:r>
              <a:rPr lang="en-US" b="1" dirty="0"/>
              <a:t>What is Farming?</a:t>
            </a:r>
          </a:p>
        </p:txBody>
      </p:sp>
      <p:sp>
        <p:nvSpPr>
          <p:cNvPr id="4" name="Content Placeholder 13"/>
          <p:cNvSpPr txBox="1">
            <a:spLocks/>
          </p:cNvSpPr>
          <p:nvPr/>
        </p:nvSpPr>
        <p:spPr>
          <a:xfrm>
            <a:off x="2127714" y="1185527"/>
            <a:ext cx="9144000" cy="118476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6000" b="1" dirty="0"/>
              <a:t>Section 1: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194560" y="2370292"/>
            <a:ext cx="66202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14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040" y="252476"/>
            <a:ext cx="9133730" cy="1233424"/>
          </a:xfrm>
        </p:spPr>
        <p:txBody>
          <a:bodyPr>
            <a:normAutofit/>
          </a:bodyPr>
          <a:lstStyle/>
          <a:p>
            <a:r>
              <a:rPr lang="en-GB" sz="4000" b="1" dirty="0" err="1"/>
              <a:t>Cheeselets</a:t>
            </a:r>
            <a:r>
              <a:rPr lang="en-GB" sz="4000" b="1" dirty="0"/>
              <a:t> covered in Maltese Herbs: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794" y="1645919"/>
            <a:ext cx="7155046" cy="4793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841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040" y="160190"/>
            <a:ext cx="9133730" cy="1233424"/>
          </a:xfrm>
        </p:spPr>
        <p:txBody>
          <a:bodyPr>
            <a:normAutofit/>
          </a:bodyPr>
          <a:lstStyle/>
          <a:p>
            <a:r>
              <a:rPr lang="en-GB" sz="4000" b="1" dirty="0"/>
              <a:t>Fresh </a:t>
            </a:r>
            <a:r>
              <a:rPr lang="en-GB" sz="4000" b="1" dirty="0" err="1"/>
              <a:t>Cheeselets</a:t>
            </a:r>
            <a:r>
              <a:rPr lang="en-GB" sz="4000" b="1" dirty="0"/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640" y="1606974"/>
            <a:ext cx="6858000" cy="4815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65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960" y="282956"/>
            <a:ext cx="9133730" cy="1233424"/>
          </a:xfrm>
        </p:spPr>
        <p:txBody>
          <a:bodyPr>
            <a:noAutofit/>
          </a:bodyPr>
          <a:lstStyle/>
          <a:p>
            <a:r>
              <a:rPr lang="en-GB" sz="4400" b="1" dirty="0"/>
              <a:t>Maltese </a:t>
            </a:r>
            <a:r>
              <a:rPr lang="en-GB" sz="4400" b="1" dirty="0" err="1"/>
              <a:t>Cheeselets</a:t>
            </a:r>
            <a:r>
              <a:rPr lang="en-GB" sz="4400" b="1" dirty="0"/>
              <a:t> are used as an ingredient in traditional dishes: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960" y="1591627"/>
            <a:ext cx="7620000" cy="5076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40080" y="1919313"/>
            <a:ext cx="3332480" cy="44214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100" dirty="0" err="1"/>
              <a:t>Cheeselets</a:t>
            </a:r>
            <a:r>
              <a:rPr lang="en-GB" sz="4100" dirty="0"/>
              <a:t> are used as an ingredient in </a:t>
            </a:r>
            <a:br>
              <a:rPr lang="en-GB" sz="4100" dirty="0"/>
            </a:br>
            <a:r>
              <a:rPr lang="en-GB" sz="4100" dirty="0"/>
              <a:t>Maltese traditional </a:t>
            </a:r>
            <a:br>
              <a:rPr lang="en-GB" sz="4100" dirty="0"/>
            </a:br>
            <a:r>
              <a:rPr lang="en-GB" sz="4100" dirty="0"/>
              <a:t>‘</a:t>
            </a:r>
            <a:r>
              <a:rPr lang="mt-MT" sz="4100" dirty="0"/>
              <a:t>Ħobż biż-żejt’</a:t>
            </a:r>
            <a:r>
              <a:rPr lang="en-US" dirty="0"/>
              <a:t/>
            </a:r>
            <a:br>
              <a:rPr lang="en-US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997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908" y="1117600"/>
            <a:ext cx="7036656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44880" y="680720"/>
            <a:ext cx="3332480" cy="5912432"/>
          </a:xfrm>
        </p:spPr>
        <p:txBody>
          <a:bodyPr>
            <a:normAutofit fontScale="90000"/>
          </a:bodyPr>
          <a:lstStyle/>
          <a:p>
            <a:r>
              <a:rPr lang="en-GB" sz="4400" dirty="0" err="1"/>
              <a:t>Cheeselets</a:t>
            </a:r>
            <a:r>
              <a:rPr lang="en-GB" sz="4400" dirty="0"/>
              <a:t> are used as an ingredient in </a:t>
            </a:r>
            <a:br>
              <a:rPr lang="en-GB" sz="4400" dirty="0"/>
            </a:br>
            <a:r>
              <a:rPr lang="en-GB" sz="4400" dirty="0"/>
              <a:t>Maltese traditional </a:t>
            </a:r>
            <a:br>
              <a:rPr lang="en-GB" sz="4400" dirty="0"/>
            </a:br>
            <a:r>
              <a:rPr lang="en-GB" sz="4400" dirty="0"/>
              <a:t>Minestrone Soup</a:t>
            </a:r>
            <a:br>
              <a:rPr lang="en-GB" sz="4400" dirty="0"/>
            </a:br>
            <a:r>
              <a:rPr lang="en-US" sz="4400" dirty="0"/>
              <a:t>known as ‘</a:t>
            </a:r>
            <a:r>
              <a:rPr lang="en-US" sz="4400" dirty="0" err="1"/>
              <a:t>Kusksu</a:t>
            </a:r>
            <a:r>
              <a:rPr lang="en-US" sz="4400" dirty="0"/>
              <a:t>’. </a:t>
            </a:r>
            <a:r>
              <a:rPr lang="en-US" dirty="0"/>
              <a:t/>
            </a:r>
            <a:br>
              <a:rPr lang="en-US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568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44880" y="680720"/>
            <a:ext cx="3332480" cy="5912432"/>
          </a:xfrm>
        </p:spPr>
        <p:txBody>
          <a:bodyPr>
            <a:normAutofit fontScale="90000"/>
          </a:bodyPr>
          <a:lstStyle/>
          <a:p>
            <a:r>
              <a:rPr lang="en-GB" sz="4400" dirty="0" err="1"/>
              <a:t>Cheeselets</a:t>
            </a:r>
            <a:r>
              <a:rPr lang="en-GB" sz="4400" dirty="0"/>
              <a:t> are used as an ingredient in </a:t>
            </a:r>
            <a:br>
              <a:rPr lang="en-GB" sz="4400" dirty="0"/>
            </a:br>
            <a:r>
              <a:rPr lang="en-GB" sz="4400" dirty="0"/>
              <a:t>Maltese traditional </a:t>
            </a:r>
            <a:br>
              <a:rPr lang="en-GB" sz="4400" dirty="0"/>
            </a:br>
            <a:r>
              <a:rPr lang="en-GB" sz="4400" dirty="0"/>
              <a:t>Widow’s Soup</a:t>
            </a:r>
            <a:br>
              <a:rPr lang="en-GB" sz="4400" dirty="0"/>
            </a:br>
            <a:r>
              <a:rPr lang="en-US" sz="4400" dirty="0"/>
              <a:t>known as ‘</a:t>
            </a:r>
            <a:r>
              <a:rPr lang="en-US" sz="4400" dirty="0" err="1"/>
              <a:t>Soppa</a:t>
            </a:r>
            <a:r>
              <a:rPr lang="en-US" sz="4400" dirty="0"/>
              <a:t> </a:t>
            </a:r>
            <a:r>
              <a:rPr lang="en-US" sz="4400" dirty="0" err="1"/>
              <a:t>tal-armla</a:t>
            </a:r>
            <a:r>
              <a:rPr lang="en-US" sz="4400" dirty="0"/>
              <a:t>’. </a:t>
            </a:r>
            <a:r>
              <a:rPr lang="en-US" dirty="0"/>
              <a:t/>
            </a:r>
            <a:br>
              <a:rPr lang="en-US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40" y="680720"/>
            <a:ext cx="6626860" cy="5964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967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80160" y="1277778"/>
            <a:ext cx="3332480" cy="4461934"/>
          </a:xfrm>
        </p:spPr>
        <p:txBody>
          <a:bodyPr>
            <a:normAutofit fontScale="90000"/>
          </a:bodyPr>
          <a:lstStyle/>
          <a:p>
            <a:r>
              <a:rPr lang="en-GB" sz="4400" dirty="0" err="1"/>
              <a:t>Cheeselets</a:t>
            </a:r>
            <a:r>
              <a:rPr lang="en-GB" sz="4400" dirty="0"/>
              <a:t> are used as an ingredient in </a:t>
            </a:r>
            <a:br>
              <a:rPr lang="en-GB" sz="4400" dirty="0"/>
            </a:br>
            <a:r>
              <a:rPr lang="en-GB" sz="4400" dirty="0"/>
              <a:t>Maltese traditional </a:t>
            </a:r>
            <a:br>
              <a:rPr lang="en-GB" sz="4400" dirty="0"/>
            </a:br>
            <a:r>
              <a:rPr lang="en-GB" sz="4400" dirty="0"/>
              <a:t>cheese </a:t>
            </a:r>
            <a:r>
              <a:rPr lang="en-GB" sz="4400" dirty="0" err="1"/>
              <a:t>Qassatati</a:t>
            </a:r>
            <a:r>
              <a:rPr lang="en-GB" sz="4400" dirty="0"/>
              <a:t>.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1" y="697971"/>
            <a:ext cx="6167120" cy="5621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066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1168400"/>
            <a:ext cx="3332480" cy="4461934"/>
          </a:xfrm>
        </p:spPr>
        <p:txBody>
          <a:bodyPr>
            <a:normAutofit fontScale="90000"/>
          </a:bodyPr>
          <a:lstStyle/>
          <a:p>
            <a:r>
              <a:rPr lang="en-GB" sz="4400" dirty="0" err="1"/>
              <a:t>Cheeselets</a:t>
            </a:r>
            <a:r>
              <a:rPr lang="en-GB" sz="4400" dirty="0"/>
              <a:t> are used as an ingredient in </a:t>
            </a:r>
            <a:br>
              <a:rPr lang="en-GB" sz="4400" dirty="0"/>
            </a:br>
            <a:r>
              <a:rPr lang="en-GB" sz="4400" dirty="0"/>
              <a:t>Maltese traditional </a:t>
            </a:r>
            <a:br>
              <a:rPr lang="en-GB" sz="4400" dirty="0"/>
            </a:br>
            <a:r>
              <a:rPr lang="en-GB" sz="4400" dirty="0"/>
              <a:t>cheese </a:t>
            </a:r>
            <a:r>
              <a:rPr lang="en-GB" sz="4400" dirty="0" err="1"/>
              <a:t>Pastizzi</a:t>
            </a:r>
            <a:r>
              <a:rPr lang="en-GB" sz="4400" dirty="0"/>
              <a:t>.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080" y="553297"/>
            <a:ext cx="7589520" cy="5692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606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1148080"/>
            <a:ext cx="4480560" cy="4013200"/>
          </a:xfrm>
        </p:spPr>
        <p:txBody>
          <a:bodyPr>
            <a:normAutofit/>
          </a:bodyPr>
          <a:lstStyle/>
          <a:p>
            <a:r>
              <a:rPr lang="en-GB" sz="4000" dirty="0" err="1"/>
              <a:t>Cheeselets</a:t>
            </a:r>
            <a:r>
              <a:rPr lang="en-GB" sz="4000" dirty="0"/>
              <a:t> served as an appetizer served with traditional water biscuits known as ‘</a:t>
            </a:r>
            <a:r>
              <a:rPr lang="en-GB" sz="4000" dirty="0" err="1"/>
              <a:t>Galletti</a:t>
            </a:r>
            <a:r>
              <a:rPr lang="en-GB" sz="4000" dirty="0"/>
              <a:t>’.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22" t="4000" r="3926" b="5777"/>
          <a:stretch/>
        </p:blipFill>
        <p:spPr>
          <a:xfrm>
            <a:off x="5648960" y="314960"/>
            <a:ext cx="6299200" cy="6187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170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3349"/>
            <a:ext cx="12191999" cy="675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1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073" y="78910"/>
            <a:ext cx="11817927" cy="65712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344" y="-35202"/>
            <a:ext cx="4282739" cy="213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4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768" y="1260307"/>
            <a:ext cx="57309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/>
              <a:t>Farming is the process producing crops or raising of animals for human consumption.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474720"/>
            <a:ext cx="6181345" cy="3383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344" y="3474720"/>
            <a:ext cx="6010656" cy="3383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344" y="0"/>
            <a:ext cx="6010656" cy="3474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545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86156"/>
            <a:ext cx="11602720" cy="1233424"/>
          </a:xfrm>
        </p:spPr>
        <p:txBody>
          <a:bodyPr>
            <a:normAutofit/>
          </a:bodyPr>
          <a:lstStyle/>
          <a:p>
            <a:r>
              <a:rPr lang="mt-MT" sz="4000" b="1" dirty="0" err="1"/>
              <a:t>The</a:t>
            </a:r>
            <a:r>
              <a:rPr lang="mt-MT" sz="4000" b="1" dirty="0"/>
              <a:t> </a:t>
            </a:r>
            <a:r>
              <a:rPr lang="mt-MT" sz="4000" b="1" dirty="0" err="1"/>
              <a:t>Process</a:t>
            </a:r>
            <a:r>
              <a:rPr lang="mt-MT" sz="4000" b="1" dirty="0"/>
              <a:t> of </a:t>
            </a:r>
            <a:r>
              <a:rPr lang="mt-MT" sz="4000" b="1" dirty="0" err="1"/>
              <a:t>making</a:t>
            </a:r>
            <a:r>
              <a:rPr lang="mt-MT" sz="4000" b="1" dirty="0"/>
              <a:t> </a:t>
            </a:r>
            <a:r>
              <a:rPr lang="mt-MT" sz="4000" b="1" dirty="0" err="1"/>
              <a:t>traditional</a:t>
            </a:r>
            <a:r>
              <a:rPr lang="mt-MT" sz="4000" b="1" dirty="0"/>
              <a:t> </a:t>
            </a:r>
            <a:r>
              <a:rPr lang="mt-MT" sz="4000" b="1" dirty="0" err="1"/>
              <a:t>fresh</a:t>
            </a:r>
            <a:r>
              <a:rPr lang="mt-MT" sz="4000" b="1" dirty="0"/>
              <a:t> </a:t>
            </a:r>
            <a:r>
              <a:rPr lang="mt-MT" sz="4000" b="1" dirty="0" err="1"/>
              <a:t>Cheeselets</a:t>
            </a:r>
            <a:r>
              <a:rPr lang="mt-MT" sz="4000" b="1" dirty="0"/>
              <a:t>:</a:t>
            </a:r>
            <a:endParaRPr lang="en-GB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871980"/>
            <a:ext cx="5374640" cy="3980366"/>
          </a:xfrm>
        </p:spPr>
        <p:txBody>
          <a:bodyPr/>
          <a:lstStyle/>
          <a:p>
            <a:pPr marL="502920" indent="-457200">
              <a:buFont typeface="+mj-lt"/>
              <a:buAutoNum type="arabicPeriod"/>
            </a:pPr>
            <a:r>
              <a:rPr lang="en-US" sz="2800" dirty="0"/>
              <a:t>Fresh goat’s or sheep’s milk is poured in a </a:t>
            </a:r>
            <a:r>
              <a:rPr lang="mt-MT" sz="2800" dirty="0" err="1"/>
              <a:t>bucket</a:t>
            </a:r>
            <a:r>
              <a:rPr lang="en-US" sz="2800" dirty="0"/>
              <a:t> and sieved.</a:t>
            </a:r>
          </a:p>
          <a:p>
            <a:pPr marL="502920" indent="-457200">
              <a:buFont typeface="+mj-lt"/>
              <a:buAutoNum type="arabicPeriod"/>
            </a:pPr>
            <a:r>
              <a:rPr lang="en-US" sz="2800" dirty="0"/>
              <a:t>It is then brought to boil and rennet is added to it.</a:t>
            </a:r>
            <a:r>
              <a:rPr lang="mt-MT" sz="2800" dirty="0"/>
              <a:t> </a:t>
            </a:r>
            <a:endParaRPr lang="en-GB" sz="2800" dirty="0"/>
          </a:p>
          <a:p>
            <a:pPr marL="502920" indent="-457200">
              <a:buFont typeface="+mj-lt"/>
              <a:buAutoNum type="arabicPeriod"/>
            </a:pPr>
            <a:r>
              <a:rPr lang="en-US" sz="2800" dirty="0"/>
              <a:t>When ready the mixture is left to rest for about half an hour to </a:t>
            </a:r>
            <a:r>
              <a:rPr lang="mt-MT" sz="2800" dirty="0" err="1"/>
              <a:t>form</a:t>
            </a:r>
            <a:r>
              <a:rPr lang="mt-MT" sz="2800" dirty="0"/>
              <a:t> a </a:t>
            </a:r>
            <a:r>
              <a:rPr lang="mt-MT" sz="2800" dirty="0" err="1"/>
              <a:t>curd</a:t>
            </a:r>
            <a:r>
              <a:rPr lang="en-US" sz="2800" dirty="0"/>
              <a:t>. </a:t>
            </a:r>
          </a:p>
          <a:p>
            <a:pPr marL="45720" indent="0">
              <a:buNone/>
            </a:pPr>
            <a:endParaRPr lang="en-US" dirty="0"/>
          </a:p>
          <a:p>
            <a:pPr marL="502920" indent="-457200">
              <a:buFont typeface="+mj-lt"/>
              <a:buAutoNum type="arabicPeriod"/>
            </a:pP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840" y="1719580"/>
            <a:ext cx="5724640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8960" y="766356"/>
            <a:ext cx="5537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2920" indent="-457200">
              <a:buFont typeface="+mj-lt"/>
              <a:buAutoNum type="arabicPeriod" startAt="4"/>
            </a:pPr>
            <a:r>
              <a:rPr lang="en-US" sz="2800" dirty="0"/>
              <a:t>The bulky cheese is then gently placed in special containers called ‘</a:t>
            </a:r>
            <a:r>
              <a:rPr lang="en-US" sz="2800" i="1" dirty="0" err="1"/>
              <a:t>qaleb</a:t>
            </a:r>
            <a:r>
              <a:rPr lang="en-US" sz="2800" i="1" dirty="0"/>
              <a:t>’. </a:t>
            </a:r>
          </a:p>
          <a:p>
            <a:pPr marL="502920" indent="-457200">
              <a:buFont typeface="+mj-lt"/>
              <a:buAutoNum type="arabicPeriod" startAt="4"/>
            </a:pPr>
            <a:r>
              <a:rPr lang="en-US" sz="2800" dirty="0"/>
              <a:t>This is left for about 10 min and the </a:t>
            </a:r>
            <a:r>
              <a:rPr lang="en-US" sz="2800" dirty="0" err="1"/>
              <a:t>cheeselet</a:t>
            </a:r>
            <a:r>
              <a:rPr lang="en-US" sz="2800" dirty="0"/>
              <a:t> is rotated.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490" y="684063"/>
            <a:ext cx="4086629" cy="3064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DSCN40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88" y="3412374"/>
            <a:ext cx="4243225" cy="3181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eft Arrow Callout 8"/>
          <p:cNvSpPr/>
          <p:nvPr/>
        </p:nvSpPr>
        <p:spPr>
          <a:xfrm>
            <a:off x="3688080" y="3736561"/>
            <a:ext cx="4836160" cy="14224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6532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2400" b="1" dirty="0">
                <a:solidFill>
                  <a:schemeClr val="tx1"/>
                </a:solidFill>
              </a:rPr>
              <a:t>‘</a:t>
            </a:r>
            <a:r>
              <a:rPr lang="en-GB" sz="2400" b="1" dirty="0" err="1">
                <a:solidFill>
                  <a:schemeClr val="tx1"/>
                </a:solidFill>
              </a:rPr>
              <a:t>Qwieleb</a:t>
            </a:r>
            <a:r>
              <a:rPr lang="en-GB" sz="2400" b="1" dirty="0">
                <a:solidFill>
                  <a:schemeClr val="tx1"/>
                </a:solidFill>
              </a:rPr>
              <a:t>’ these are sterilised containers to place in the  </a:t>
            </a:r>
            <a:r>
              <a:rPr lang="en-GB" sz="2400" b="1" dirty="0" err="1">
                <a:solidFill>
                  <a:schemeClr val="tx1"/>
                </a:solidFill>
              </a:rPr>
              <a:t>cheeselets</a:t>
            </a:r>
            <a:r>
              <a:rPr lang="en-GB" sz="24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4056" y="3736561"/>
            <a:ext cx="2525028" cy="252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400" y="159767"/>
            <a:ext cx="4425405" cy="3071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400" y="3230880"/>
            <a:ext cx="4445726" cy="3328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568960" y="766356"/>
            <a:ext cx="5537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spcAft>
                <a:spcPts val="0"/>
              </a:spcAft>
              <a:buFont typeface="+mj-lt"/>
              <a:buAutoNum type="arabicPeriod" startAt="6"/>
            </a:pPr>
            <a:r>
              <a:rPr lang="mt-MT" sz="3600" dirty="0">
                <a:latin typeface="Cambria" panose="02040503050406030204" pitchFamily="18" charset="0"/>
                <a:ea typeface="Times New Roman" panose="02020603050405020304" pitchFamily="18" charset="0"/>
              </a:rPr>
              <a:t>‘</a:t>
            </a:r>
            <a:r>
              <a:rPr lang="en-US" sz="36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Xorrox</a:t>
            </a:r>
            <a:r>
              <a:rPr lang="en-US" sz="3600" dirty="0">
                <a:latin typeface="Cambria" panose="02040503050406030204" pitchFamily="18" charset="0"/>
                <a:ea typeface="Times New Roman" panose="02020603050405020304" pitchFamily="18" charset="0"/>
              </a:rPr>
              <a:t>’ is then separated from the cheese as it is of no more use.</a:t>
            </a:r>
          </a:p>
          <a:p>
            <a:pPr algn="just">
              <a:spcAft>
                <a:spcPts val="0"/>
              </a:spcAft>
            </a:pPr>
            <a:endParaRPr lang="en-US" sz="3600" dirty="0"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3600" dirty="0"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742950" indent="-742950" algn="just">
              <a:spcAft>
                <a:spcPts val="0"/>
              </a:spcAft>
              <a:buFont typeface="+mj-lt"/>
              <a:buAutoNum type="arabicPeriod" startAt="7"/>
            </a:pPr>
            <a:r>
              <a:rPr lang="en-US" sz="3600" dirty="0">
                <a:latin typeface="Cambria" panose="02040503050406030204" pitchFamily="18" charset="0"/>
                <a:ea typeface="Times New Roman" panose="02020603050405020304" pitchFamily="18" charset="0"/>
              </a:rPr>
              <a:t>The </a:t>
            </a:r>
            <a:r>
              <a:rPr lang="en-US" sz="36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cheeselets</a:t>
            </a:r>
            <a:r>
              <a:rPr lang="en-US" sz="3600" dirty="0">
                <a:latin typeface="Cambria" panose="02040503050406030204" pitchFamily="18" charset="0"/>
                <a:ea typeface="Times New Roman" panose="02020603050405020304" pitchFamily="18" charset="0"/>
              </a:rPr>
              <a:t> are placed in ‘</a:t>
            </a:r>
            <a:r>
              <a:rPr lang="en-US" sz="36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qwieleb</a:t>
            </a:r>
            <a:r>
              <a:rPr lang="en-US" sz="3600" dirty="0">
                <a:latin typeface="Cambria" panose="02040503050406030204" pitchFamily="18" charset="0"/>
                <a:ea typeface="Times New Roman" panose="02020603050405020304" pitchFamily="18" charset="0"/>
              </a:rPr>
              <a:t>’  to rest.</a:t>
            </a:r>
            <a:endParaRPr lang="en-GB" sz="3600" dirty="0"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11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0720" y="42359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 algn="just">
              <a:spcAft>
                <a:spcPts val="0"/>
              </a:spcAft>
              <a:buFont typeface="+mj-lt"/>
              <a:buAutoNum type="arabicPeriod" startAt="8"/>
            </a:pPr>
            <a:r>
              <a:rPr lang="en-US" sz="2800" dirty="0">
                <a:latin typeface="Cambria" panose="02040503050406030204" pitchFamily="18" charset="0"/>
                <a:ea typeface="Times New Roman" panose="02020603050405020304" pitchFamily="18" charset="0"/>
              </a:rPr>
              <a:t>Salt is then sprinkled on top of the fresh </a:t>
            </a:r>
            <a:r>
              <a:rPr lang="en-US" sz="28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cheeselets</a:t>
            </a:r>
            <a:r>
              <a:rPr lang="en-US" sz="2800" dirty="0"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GB" sz="28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8587" y="1738813"/>
            <a:ext cx="6096000" cy="38164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spcAft>
                <a:spcPts val="0"/>
              </a:spcAft>
              <a:buFont typeface="+mj-lt"/>
              <a:buAutoNum type="arabicPeriod" startAt="9"/>
            </a:pPr>
            <a:r>
              <a:rPr lang="en-US" sz="2800" dirty="0">
                <a:latin typeface="Cambria" panose="02040503050406030204" pitchFamily="18" charset="0"/>
                <a:ea typeface="Times New Roman" panose="02020603050405020304" pitchFamily="18" charset="0"/>
              </a:rPr>
              <a:t>The fresh </a:t>
            </a:r>
            <a:r>
              <a:rPr lang="en-US" sz="28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cheeselets</a:t>
            </a:r>
            <a:r>
              <a:rPr lang="en-US" sz="2800" dirty="0">
                <a:latin typeface="Cambria" panose="02040503050406030204" pitchFamily="18" charset="0"/>
                <a:ea typeface="Times New Roman" panose="02020603050405020304" pitchFamily="18" charset="0"/>
              </a:rPr>
              <a:t> are placed in a special airing cupboard called ‘</a:t>
            </a:r>
            <a:r>
              <a:rPr lang="en-US" sz="28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qarni</a:t>
            </a:r>
            <a:r>
              <a:rPr lang="mt-MT" sz="2800" dirty="0">
                <a:latin typeface="Cambria" panose="02040503050406030204" pitchFamily="18" charset="0"/>
                <a:ea typeface="Times New Roman" panose="02020603050405020304" pitchFamily="18" charset="0"/>
              </a:rPr>
              <a:t>ċ</a:t>
            </a:r>
            <a:r>
              <a:rPr lang="en-US" sz="2800" dirty="0">
                <a:latin typeface="Cambria" panose="02040503050406030204" pitchFamily="18" charset="0"/>
                <a:ea typeface="Times New Roman" panose="02020603050405020304" pitchFamily="18" charset="0"/>
              </a:rPr>
              <a:t>’ to dry up. </a:t>
            </a:r>
          </a:p>
          <a:p>
            <a:pPr marL="342900" indent="-342900" algn="just">
              <a:spcAft>
                <a:spcPts val="0"/>
              </a:spcAft>
              <a:buFont typeface="+mj-lt"/>
              <a:buAutoNum type="arabicPeriod" startAt="9"/>
            </a:pPr>
            <a:endParaRPr lang="en-US" sz="2800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+mj-lt"/>
              <a:buAutoNum type="arabicPeriod" startAt="9"/>
            </a:pPr>
            <a:endParaRPr lang="en-US" sz="2800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+mj-lt"/>
              <a:buAutoNum type="arabicPeriod" startAt="9"/>
            </a:pPr>
            <a:endParaRPr lang="en-US" sz="2800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+mj-lt"/>
              <a:buAutoNum type="arabicPeriod" startAt="9"/>
            </a:pPr>
            <a:endParaRPr lang="en-US" sz="2800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+mj-lt"/>
              <a:buAutoNum type="arabicPeriod" startAt="9"/>
            </a:pPr>
            <a:endParaRPr lang="en-US" sz="2800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090"/>
          <a:stretch/>
        </p:blipFill>
        <p:spPr>
          <a:xfrm>
            <a:off x="7719302" y="423595"/>
            <a:ext cx="3733333" cy="2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9258"/>
          <a:stretch/>
        </p:blipFill>
        <p:spPr>
          <a:xfrm>
            <a:off x="7795492" y="3866605"/>
            <a:ext cx="3580952" cy="2574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ight Arrow Callout 7"/>
          <p:cNvSpPr/>
          <p:nvPr/>
        </p:nvSpPr>
        <p:spPr>
          <a:xfrm>
            <a:off x="985520" y="4338320"/>
            <a:ext cx="6634480" cy="196088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89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solidFill>
                  <a:schemeClr val="tx1"/>
                </a:solidFill>
                <a:ea typeface="Times New Roman" panose="02020603050405020304" pitchFamily="18" charset="0"/>
              </a:rPr>
              <a:t>Th</a:t>
            </a:r>
            <a:r>
              <a:rPr lang="mt-MT" sz="2000" dirty="0" err="1">
                <a:solidFill>
                  <a:schemeClr val="tx1"/>
                </a:solidFill>
                <a:ea typeface="Times New Roman" panose="02020603050405020304" pitchFamily="18" charset="0"/>
              </a:rPr>
              <a:t>is</a:t>
            </a:r>
            <a:r>
              <a:rPr lang="mt-MT" sz="20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mt-MT" sz="2000" dirty="0" err="1">
                <a:solidFill>
                  <a:schemeClr val="tx1"/>
                </a:solidFill>
                <a:ea typeface="Times New Roman" panose="02020603050405020304" pitchFamily="18" charset="0"/>
              </a:rPr>
              <a:t>is</a:t>
            </a:r>
            <a:r>
              <a:rPr lang="mt-MT" sz="20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mt-MT" sz="2000" dirty="0" err="1">
                <a:solidFill>
                  <a:schemeClr val="tx1"/>
                </a:solidFill>
                <a:ea typeface="Times New Roman" panose="02020603050405020304" pitchFamily="18" charset="0"/>
              </a:rPr>
              <a:t>the</a:t>
            </a:r>
            <a:r>
              <a:rPr lang="en-US" sz="2000" dirty="0">
                <a:solidFill>
                  <a:schemeClr val="tx1"/>
                </a:solidFill>
                <a:ea typeface="Times New Roman" panose="02020603050405020304" pitchFamily="18" charset="0"/>
              </a:rPr>
              <a:t> ‘</a:t>
            </a:r>
            <a:r>
              <a:rPr lang="en-US" sz="2000" b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Qarni</a:t>
            </a:r>
            <a:r>
              <a:rPr lang="mt-MT" sz="2000" b="1" dirty="0">
                <a:solidFill>
                  <a:schemeClr val="tx1"/>
                </a:solidFill>
                <a:ea typeface="Times New Roman" panose="02020603050405020304" pitchFamily="18" charset="0"/>
              </a:rPr>
              <a:t>ċ</a:t>
            </a:r>
            <a:r>
              <a:rPr lang="mt-MT" sz="2000" dirty="0">
                <a:solidFill>
                  <a:schemeClr val="tx1"/>
                </a:solidFill>
                <a:ea typeface="Times New Roman" panose="02020603050405020304" pitchFamily="18" charset="0"/>
              </a:rPr>
              <a:t>’, an </a:t>
            </a:r>
            <a:r>
              <a:rPr lang="mt-MT" sz="2000" dirty="0" err="1">
                <a:solidFill>
                  <a:schemeClr val="tx1"/>
                </a:solidFill>
                <a:ea typeface="Times New Roman" panose="02020603050405020304" pitchFamily="18" charset="0"/>
              </a:rPr>
              <a:t>airing</a:t>
            </a:r>
            <a:r>
              <a:rPr lang="mt-MT" sz="20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mt-MT" sz="2000" dirty="0" err="1">
                <a:solidFill>
                  <a:schemeClr val="tx1"/>
                </a:solidFill>
                <a:ea typeface="Times New Roman" panose="02020603050405020304" pitchFamily="18" charset="0"/>
              </a:rPr>
              <a:t>cupboard</a:t>
            </a:r>
            <a:r>
              <a:rPr lang="mt-MT" sz="20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mt-MT" sz="2000" dirty="0" err="1">
                <a:solidFill>
                  <a:schemeClr val="tx1"/>
                </a:solidFill>
                <a:ea typeface="Times New Roman" panose="02020603050405020304" pitchFamily="18" charset="0"/>
              </a:rPr>
              <a:t>which</a:t>
            </a:r>
            <a:r>
              <a:rPr lang="mt-MT" sz="20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ea typeface="Times New Roman" panose="02020603050405020304" pitchFamily="18" charset="0"/>
              </a:rPr>
              <a:t>is surrounded by a metal net</a:t>
            </a:r>
            <a:r>
              <a:rPr lang="mt-MT" sz="2000" dirty="0">
                <a:solidFill>
                  <a:schemeClr val="tx1"/>
                </a:solidFill>
                <a:ea typeface="Times New Roman" panose="02020603050405020304" pitchFamily="18" charset="0"/>
              </a:rPr>
              <a:t>. </a:t>
            </a:r>
            <a:r>
              <a:rPr lang="mt-MT" sz="2000" dirty="0" err="1">
                <a:solidFill>
                  <a:schemeClr val="tx1"/>
                </a:solidFill>
                <a:ea typeface="Times New Roman" panose="02020603050405020304" pitchFamily="18" charset="0"/>
              </a:rPr>
              <a:t>It</a:t>
            </a:r>
            <a:r>
              <a:rPr lang="mt-MT" sz="20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mt-MT" sz="2000" dirty="0" err="1">
                <a:solidFill>
                  <a:schemeClr val="tx1"/>
                </a:solidFill>
                <a:ea typeface="Times New Roman" panose="02020603050405020304" pitchFamily="18" charset="0"/>
              </a:rPr>
              <a:t>is</a:t>
            </a:r>
            <a:r>
              <a:rPr lang="mt-MT" sz="20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mt-MT" sz="2000" dirty="0" err="1">
                <a:solidFill>
                  <a:schemeClr val="tx1"/>
                </a:solidFill>
                <a:ea typeface="Times New Roman" panose="02020603050405020304" pitchFamily="18" charset="0"/>
              </a:rPr>
              <a:t>placed</a:t>
            </a:r>
            <a:r>
              <a:rPr lang="mt-MT" sz="20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mt-MT" sz="2000" dirty="0" err="1">
                <a:solidFill>
                  <a:schemeClr val="tx1"/>
                </a:solidFill>
                <a:ea typeface="Times New Roman" panose="02020603050405020304" pitchFamily="18" charset="0"/>
              </a:rPr>
              <a:t>in</a:t>
            </a:r>
            <a:r>
              <a:rPr lang="mt-MT" sz="2000" dirty="0">
                <a:solidFill>
                  <a:schemeClr val="tx1"/>
                </a:solidFill>
                <a:ea typeface="Times New Roman" panose="02020603050405020304" pitchFamily="18" charset="0"/>
              </a:rPr>
              <a:t> a</a:t>
            </a:r>
            <a:r>
              <a:rPr lang="en-US" sz="20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mt-MT" sz="2000" dirty="0">
                <a:solidFill>
                  <a:schemeClr val="tx1"/>
                </a:solidFill>
                <a:ea typeface="Times New Roman" panose="02020603050405020304" pitchFamily="18" charset="0"/>
              </a:rPr>
              <a:t>s</a:t>
            </a:r>
            <a:r>
              <a:rPr lang="en-US" sz="2000" dirty="0">
                <a:solidFill>
                  <a:schemeClr val="tx1"/>
                </a:solidFill>
                <a:ea typeface="Times New Roman" panose="02020603050405020304" pitchFamily="18" charset="0"/>
              </a:rPr>
              <a:t>un</a:t>
            </a:r>
            <a:r>
              <a:rPr lang="mt-MT" sz="2000" dirty="0" err="1">
                <a:solidFill>
                  <a:schemeClr val="tx1"/>
                </a:solidFill>
                <a:ea typeface="Times New Roman" panose="02020603050405020304" pitchFamily="18" charset="0"/>
              </a:rPr>
              <a:t>ny</a:t>
            </a:r>
            <a:r>
              <a:rPr lang="mt-MT" sz="20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mt-MT" sz="2000" dirty="0" err="1">
                <a:solidFill>
                  <a:schemeClr val="tx1"/>
                </a:solidFill>
                <a:ea typeface="Times New Roman" panose="02020603050405020304" pitchFamily="18" charset="0"/>
              </a:rPr>
              <a:t>spot</a:t>
            </a:r>
            <a:r>
              <a:rPr lang="en-US" sz="20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mt-MT" sz="2000" dirty="0" err="1">
                <a:solidFill>
                  <a:schemeClr val="tx1"/>
                </a:solidFill>
                <a:ea typeface="Times New Roman" panose="02020603050405020304" pitchFamily="18" charset="0"/>
              </a:rPr>
              <a:t>so</a:t>
            </a:r>
            <a:r>
              <a:rPr lang="mt-MT" sz="20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mt-MT" sz="2000" dirty="0" err="1">
                <a:solidFill>
                  <a:schemeClr val="tx1"/>
                </a:solidFill>
                <a:ea typeface="Times New Roman" panose="02020603050405020304" pitchFamily="18" charset="0"/>
              </a:rPr>
              <a:t>that</a:t>
            </a:r>
            <a:r>
              <a:rPr lang="mt-MT" sz="20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mt-MT" sz="2000" dirty="0" err="1">
                <a:solidFill>
                  <a:schemeClr val="tx1"/>
                </a:solidFill>
                <a:ea typeface="Times New Roman" panose="02020603050405020304" pitchFamily="18" charset="0"/>
              </a:rPr>
              <a:t>the</a:t>
            </a:r>
            <a:r>
              <a:rPr lang="mt-MT" sz="20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mt-MT" sz="2000" dirty="0" err="1">
                <a:solidFill>
                  <a:schemeClr val="tx1"/>
                </a:solidFill>
                <a:ea typeface="Times New Roman" panose="02020603050405020304" pitchFamily="18" charset="0"/>
              </a:rPr>
              <a:t>cheeselets</a:t>
            </a:r>
            <a:r>
              <a:rPr lang="mt-MT" sz="20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mt-MT" sz="2000" dirty="0" err="1">
                <a:solidFill>
                  <a:schemeClr val="tx1"/>
                </a:solidFill>
                <a:ea typeface="Times New Roman" panose="02020603050405020304" pitchFamily="18" charset="0"/>
              </a:rPr>
              <a:t>can</a:t>
            </a:r>
            <a:r>
              <a:rPr lang="mt-MT" sz="20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mt-MT" sz="2000" dirty="0" err="1">
                <a:solidFill>
                  <a:schemeClr val="tx1"/>
                </a:solidFill>
                <a:ea typeface="Times New Roman" panose="02020603050405020304" pitchFamily="18" charset="0"/>
              </a:rPr>
              <a:t>dry</a:t>
            </a:r>
            <a:r>
              <a:rPr lang="mt-MT" sz="20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mt-MT" sz="2000" dirty="0" err="1">
                <a:solidFill>
                  <a:schemeClr val="tx1"/>
                </a:solidFill>
                <a:ea typeface="Times New Roman" panose="02020603050405020304" pitchFamily="18" charset="0"/>
              </a:rPr>
              <a:t>up</a:t>
            </a:r>
            <a:r>
              <a:rPr lang="mt-MT" sz="20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mt-MT" sz="2000" dirty="0" err="1">
                <a:solidFill>
                  <a:schemeClr val="tx1"/>
                </a:solidFill>
                <a:ea typeface="Times New Roman" panose="02020603050405020304" pitchFamily="18" charset="0"/>
              </a:rPr>
              <a:t>naturally</a:t>
            </a:r>
            <a:r>
              <a:rPr lang="mt-MT" sz="20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mt-MT" sz="2000" dirty="0" err="1">
                <a:solidFill>
                  <a:schemeClr val="tx1"/>
                </a:solidFill>
                <a:ea typeface="Times New Roman" panose="02020603050405020304" pitchFamily="18" charset="0"/>
              </a:rPr>
              <a:t>in</a:t>
            </a:r>
            <a:r>
              <a:rPr lang="mt-MT" sz="20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mt-MT" sz="2000" dirty="0" err="1">
                <a:solidFill>
                  <a:schemeClr val="tx1"/>
                </a:solidFill>
                <a:ea typeface="Times New Roman" panose="02020603050405020304" pitchFamily="18" charset="0"/>
              </a:rPr>
              <a:t>the</a:t>
            </a:r>
            <a:r>
              <a:rPr lang="mt-MT" sz="20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mt-MT" sz="2000" dirty="0" err="1">
                <a:solidFill>
                  <a:schemeClr val="tx1"/>
                </a:solidFill>
                <a:ea typeface="Times New Roman" panose="02020603050405020304" pitchFamily="18" charset="0"/>
              </a:rPr>
              <a:t>sun</a:t>
            </a:r>
            <a:r>
              <a:rPr lang="en-US" sz="2000" dirty="0">
                <a:solidFill>
                  <a:schemeClr val="tx1"/>
                </a:solidFill>
                <a:ea typeface="Times New Roman" panose="02020603050405020304" pitchFamily="18" charset="0"/>
              </a:rPr>
              <a:t>.</a:t>
            </a:r>
            <a:endParaRPr lang="en-GB" sz="2000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311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How its made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https://www.youtube.com/watch?v=RxXjATUX6HM</a:t>
            </a:r>
          </a:p>
        </p:txBody>
      </p:sp>
    </p:spTree>
    <p:extLst>
      <p:ext uri="{BB962C8B-B14F-4D97-AF65-F5344CB8AC3E}">
        <p14:creationId xmlns:p14="http://schemas.microsoft.com/office/powerpoint/2010/main" val="244839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2"/>
          <p:cNvSpPr>
            <a:spLocks noGrp="1"/>
          </p:cNvSpPr>
          <p:nvPr>
            <p:ph type="title"/>
          </p:nvPr>
        </p:nvSpPr>
        <p:spPr>
          <a:xfrm>
            <a:off x="2127714" y="2370292"/>
            <a:ext cx="8192814" cy="2049307"/>
          </a:xfrm>
        </p:spPr>
        <p:txBody>
          <a:bodyPr>
            <a:normAutofit fontScale="90000"/>
          </a:bodyPr>
          <a:lstStyle/>
          <a:p>
            <a:pPr algn="l"/>
            <a:r>
              <a:rPr lang="mt-MT" b="1" dirty="0" err="1"/>
              <a:t>Qassatati</a:t>
            </a:r>
            <a:r>
              <a:rPr lang="mt-MT" b="1" dirty="0"/>
              <a:t> </a:t>
            </a:r>
            <a:r>
              <a:rPr lang="mt-MT" b="1" dirty="0" err="1"/>
              <a:t>made</a:t>
            </a:r>
            <a:r>
              <a:rPr lang="mt-MT" b="1" dirty="0"/>
              <a:t> </a:t>
            </a:r>
            <a:r>
              <a:rPr lang="mt-MT" b="1" dirty="0" err="1"/>
              <a:t>from</a:t>
            </a:r>
            <a:r>
              <a:rPr lang="en-US" b="1" dirty="0"/>
              <a:t/>
            </a:r>
            <a:br>
              <a:rPr lang="en-US" b="1" dirty="0"/>
            </a:br>
            <a:r>
              <a:rPr lang="mt-MT" b="1" dirty="0" err="1"/>
              <a:t>Organic</a:t>
            </a:r>
            <a:r>
              <a:rPr lang="en-US" b="1" dirty="0"/>
              <a:t> </a:t>
            </a:r>
            <a:r>
              <a:rPr lang="en-US" b="1" dirty="0" err="1"/>
              <a:t>Cheeselets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4" name="Content Placeholder 13"/>
          <p:cNvSpPr txBox="1">
            <a:spLocks/>
          </p:cNvSpPr>
          <p:nvPr/>
        </p:nvSpPr>
        <p:spPr>
          <a:xfrm>
            <a:off x="2127714" y="1185527"/>
            <a:ext cx="9144000" cy="118476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6000" b="1" dirty="0"/>
              <a:t>Section </a:t>
            </a:r>
            <a:r>
              <a:rPr lang="mt-MT" sz="6000" b="1" dirty="0"/>
              <a:t>4</a:t>
            </a:r>
            <a:r>
              <a:rPr lang="en-US" sz="6000" b="1" dirty="0"/>
              <a:t>: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194560" y="2370292"/>
            <a:ext cx="66202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67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03970"/>
            <a:ext cx="9133730" cy="1233424"/>
          </a:xfrm>
        </p:spPr>
        <p:txBody>
          <a:bodyPr>
            <a:normAutofit/>
          </a:bodyPr>
          <a:lstStyle/>
          <a:p>
            <a:r>
              <a:rPr lang="mt-MT" sz="4000" b="1" dirty="0" err="1"/>
              <a:t>Qassatat</a:t>
            </a:r>
            <a:r>
              <a:rPr lang="en-GB" sz="4000" b="1" dirty="0"/>
              <a:t> Ingredients</a:t>
            </a:r>
            <a:r>
              <a:rPr lang="mt-MT" sz="4000" b="1" dirty="0"/>
              <a:t>:</a:t>
            </a:r>
            <a:endParaRPr lang="en-GB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080" y="1178560"/>
            <a:ext cx="7426959" cy="542544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en-GB" sz="3000" b="1" dirty="0"/>
              <a:t>Filling:</a:t>
            </a:r>
          </a:p>
          <a:p>
            <a:r>
              <a:rPr lang="en-GB" dirty="0"/>
              <a:t>500g goats </a:t>
            </a:r>
            <a:r>
              <a:rPr lang="en-GB" dirty="0" err="1"/>
              <a:t>cheeselets</a:t>
            </a:r>
            <a:endParaRPr lang="en-GB" dirty="0"/>
          </a:p>
          <a:p>
            <a:r>
              <a:rPr lang="en-GB" dirty="0"/>
              <a:t>500g ricotta cheese</a:t>
            </a:r>
          </a:p>
          <a:p>
            <a:r>
              <a:rPr lang="en-GB" dirty="0"/>
              <a:t>1 egg yolk</a:t>
            </a:r>
          </a:p>
          <a:p>
            <a:r>
              <a:rPr lang="en-GB" dirty="0"/>
              <a:t>Salt and pepper</a:t>
            </a:r>
          </a:p>
          <a:p>
            <a:pPr marL="45720" indent="0">
              <a:buNone/>
            </a:pPr>
            <a:r>
              <a:rPr lang="en-GB" sz="3300" b="1" dirty="0"/>
              <a:t>Method:</a:t>
            </a:r>
          </a:p>
          <a:p>
            <a:pPr marL="502920" indent="-457200">
              <a:buFont typeface="+mj-lt"/>
              <a:buAutoNum type="arabicPeriod"/>
            </a:pPr>
            <a:r>
              <a:rPr lang="en-GB" dirty="0"/>
              <a:t>Drain </a:t>
            </a:r>
            <a:r>
              <a:rPr lang="en-GB" dirty="0" err="1"/>
              <a:t>cheeselets</a:t>
            </a:r>
            <a:r>
              <a:rPr lang="en-GB" dirty="0"/>
              <a:t> well by using a clean cloth and squeezing the access water.</a:t>
            </a:r>
          </a:p>
          <a:p>
            <a:pPr marL="502920" indent="-457200">
              <a:buFont typeface="+mj-lt"/>
              <a:buAutoNum type="arabicPeriod"/>
            </a:pPr>
            <a:r>
              <a:rPr lang="en-GB" dirty="0"/>
              <a:t>In a large bowl add the </a:t>
            </a:r>
            <a:r>
              <a:rPr lang="en-GB" dirty="0" err="1"/>
              <a:t>cheeselets</a:t>
            </a:r>
            <a:r>
              <a:rPr lang="en-GB" dirty="0"/>
              <a:t> to the ricotta, egg yolk, salt and pepper.</a:t>
            </a:r>
          </a:p>
          <a:p>
            <a:pPr marL="502920" indent="-457200">
              <a:buFont typeface="+mj-lt"/>
              <a:buAutoNum type="arabicPeriod"/>
            </a:pPr>
            <a:r>
              <a:rPr lang="en-GB" dirty="0"/>
              <a:t>Put in the fridge until ready to use.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98"/>
          <a:stretch/>
        </p:blipFill>
        <p:spPr>
          <a:xfrm>
            <a:off x="7967027" y="1206670"/>
            <a:ext cx="3857625" cy="5397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417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69772" y="274321"/>
            <a:ext cx="11222228" cy="631952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7432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GB" sz="4300" b="1" dirty="0" err="1"/>
              <a:t>Qassatat</a:t>
            </a:r>
            <a:r>
              <a:rPr lang="en-GB" sz="4300" b="1" dirty="0"/>
              <a:t> Pastry Ingredients:</a:t>
            </a:r>
          </a:p>
          <a:p>
            <a:r>
              <a:rPr lang="en-GB" dirty="0"/>
              <a:t>1 kg plain flour.</a:t>
            </a:r>
          </a:p>
          <a:p>
            <a:r>
              <a:rPr lang="en-GB" dirty="0"/>
              <a:t>Pinch of salt</a:t>
            </a:r>
          </a:p>
          <a:p>
            <a:r>
              <a:rPr lang="en-GB" dirty="0"/>
              <a:t>1 whole egg and 1 egg white</a:t>
            </a:r>
          </a:p>
          <a:p>
            <a:r>
              <a:rPr lang="en-GB" dirty="0"/>
              <a:t>300ml olive oil.</a:t>
            </a:r>
          </a:p>
          <a:p>
            <a:r>
              <a:rPr lang="en-GB" dirty="0"/>
              <a:t>Water to combine dough.</a:t>
            </a:r>
          </a:p>
          <a:p>
            <a:pPr marL="45720" indent="0">
              <a:buNone/>
            </a:pPr>
            <a:r>
              <a:rPr lang="en-GB" sz="4300" b="1" dirty="0"/>
              <a:t>Method:</a:t>
            </a:r>
          </a:p>
          <a:p>
            <a:pPr marL="502920" indent="-457200">
              <a:buFont typeface="+mj-lt"/>
              <a:buAutoNum type="arabicPeriod"/>
            </a:pPr>
            <a:r>
              <a:rPr lang="en-GB" b="1" dirty="0"/>
              <a:t>Shift flour into large bowl and add a pinch of salt.</a:t>
            </a:r>
          </a:p>
          <a:p>
            <a:pPr marL="502920" indent="-457200">
              <a:buFont typeface="+mj-lt"/>
              <a:buAutoNum type="arabicPeriod"/>
            </a:pPr>
            <a:r>
              <a:rPr lang="en-GB" b="1" dirty="0"/>
              <a:t>In a small bow, with a fork, lightly beat the egg white and add the olive oil.</a:t>
            </a:r>
          </a:p>
          <a:p>
            <a:pPr marL="502920" indent="-457200">
              <a:buFont typeface="+mj-lt"/>
              <a:buAutoNum type="arabicPeriod"/>
            </a:pPr>
            <a:r>
              <a:rPr lang="en-GB" b="1" dirty="0"/>
              <a:t>Make a hole in the centre of the flour and add  to the large bowl.</a:t>
            </a:r>
          </a:p>
          <a:p>
            <a:pPr marL="502920" indent="-457200">
              <a:buFont typeface="+mj-lt"/>
              <a:buAutoNum type="arabicPeriod"/>
            </a:pPr>
            <a:r>
              <a:rPr lang="en-GB" b="1" dirty="0"/>
              <a:t>Mix the ingredients together.</a:t>
            </a:r>
          </a:p>
          <a:p>
            <a:pPr marL="502920" indent="-457200">
              <a:buFont typeface="+mj-lt"/>
              <a:buAutoNum type="arabicPeriod"/>
            </a:pPr>
            <a:r>
              <a:rPr lang="en-GB" b="1" dirty="0"/>
              <a:t>Add enough cold water to combine and form a ball of pastry.</a:t>
            </a:r>
          </a:p>
          <a:p>
            <a:pPr marL="502920" indent="-457200">
              <a:buFont typeface="+mj-lt"/>
              <a:buAutoNum type="arabicPeriod"/>
            </a:pPr>
            <a:r>
              <a:rPr lang="en-GB" b="1" dirty="0"/>
              <a:t>Wrap in cling film and place in the fridge for at least 20 mins.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2"/>
          <a:stretch/>
        </p:blipFill>
        <p:spPr>
          <a:xfrm>
            <a:off x="8522509" y="2621280"/>
            <a:ext cx="3521763" cy="372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372" y="734990"/>
            <a:ext cx="4029148" cy="254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5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6800" cy="6862384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sp>
        <p:nvSpPr>
          <p:cNvPr id="5" name="Left Arrow Callout 4"/>
          <p:cNvSpPr/>
          <p:nvPr/>
        </p:nvSpPr>
        <p:spPr>
          <a:xfrm>
            <a:off x="6471920" y="2468880"/>
            <a:ext cx="5140960" cy="24384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28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2800" dirty="0">
                <a:solidFill>
                  <a:schemeClr val="tx1"/>
                </a:solidFill>
              </a:rPr>
              <a:t>Students studying Hospitality at our school preparing the dough for the </a:t>
            </a:r>
            <a:r>
              <a:rPr lang="en-GB" sz="2800" dirty="0" err="1">
                <a:solidFill>
                  <a:schemeClr val="tx1"/>
                </a:solidFill>
              </a:rPr>
              <a:t>Qassatati</a:t>
            </a:r>
            <a:r>
              <a:rPr lang="en-GB" sz="2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800" y="146938"/>
            <a:ext cx="4478808" cy="258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7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4472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5081587" y="1524000"/>
            <a:ext cx="2915920" cy="4470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</a:rPr>
              <a:t>Hospitality students cutting the dough in circles ready to fill them with </a:t>
            </a:r>
            <a:r>
              <a:rPr lang="en-GB" sz="2800" b="1" dirty="0" err="1">
                <a:solidFill>
                  <a:schemeClr val="tx1"/>
                </a:solidFill>
              </a:rPr>
              <a:t>Qassatat</a:t>
            </a:r>
            <a:r>
              <a:rPr lang="en-GB" sz="2800" b="1" dirty="0">
                <a:solidFill>
                  <a:schemeClr val="tx1"/>
                </a:solidFill>
              </a:rPr>
              <a:t> </a:t>
            </a:r>
            <a:r>
              <a:rPr lang="en-GB" sz="2800" b="1" dirty="0" err="1">
                <a:solidFill>
                  <a:schemeClr val="tx1"/>
                </a:solidFill>
              </a:rPr>
              <a:t>cheeselets</a:t>
            </a:r>
            <a:r>
              <a:rPr lang="en-GB" sz="2800" b="1" dirty="0">
                <a:solidFill>
                  <a:schemeClr val="tx1"/>
                </a:solidFill>
              </a:rPr>
              <a:t> filling.</a:t>
            </a:r>
          </a:p>
        </p:txBody>
      </p:sp>
    </p:spTree>
    <p:extLst>
      <p:ext uri="{BB962C8B-B14F-4D97-AF65-F5344CB8AC3E}">
        <p14:creationId xmlns:p14="http://schemas.microsoft.com/office/powerpoint/2010/main" val="396504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9698" y="585216"/>
            <a:ext cx="9616838" cy="932688"/>
          </a:xfrm>
        </p:spPr>
        <p:txBody>
          <a:bodyPr>
            <a:noAutofit/>
          </a:bodyPr>
          <a:lstStyle/>
          <a:p>
            <a:r>
              <a:rPr lang="en-GB" sz="4000" b="1" dirty="0"/>
              <a:t>Farming could be divided into 5 sectors: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9698" y="1824228"/>
            <a:ext cx="9134856" cy="4152901"/>
          </a:xfrm>
        </p:spPr>
        <p:txBody>
          <a:bodyPr>
            <a:normAutofit/>
          </a:bodyPr>
          <a:lstStyle/>
          <a:p>
            <a:r>
              <a:rPr lang="en-GB" sz="3600" dirty="0"/>
              <a:t>Intensive </a:t>
            </a:r>
          </a:p>
          <a:p>
            <a:r>
              <a:rPr lang="en-GB" sz="3600" dirty="0"/>
              <a:t>Semi-Intensive</a:t>
            </a:r>
          </a:p>
          <a:p>
            <a:r>
              <a:rPr lang="en-GB" sz="3600" dirty="0"/>
              <a:t>Extensive</a:t>
            </a:r>
          </a:p>
          <a:p>
            <a:r>
              <a:rPr lang="en-GB" sz="3600" dirty="0"/>
              <a:t>Mixed Farming</a:t>
            </a:r>
          </a:p>
          <a:p>
            <a:r>
              <a:rPr lang="en-GB" sz="3600" dirty="0"/>
              <a:t>Organic </a:t>
            </a:r>
          </a:p>
        </p:txBody>
      </p:sp>
    </p:spTree>
    <p:extLst>
      <p:ext uri="{BB962C8B-B14F-4D97-AF65-F5344CB8AC3E}">
        <p14:creationId xmlns:p14="http://schemas.microsoft.com/office/powerpoint/2010/main" val="130580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2816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73307" y="1950720"/>
            <a:ext cx="2915920" cy="34036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The finished product:</a:t>
            </a:r>
          </a:p>
          <a:p>
            <a:pPr algn="ctr"/>
            <a:r>
              <a:rPr lang="en-GB" sz="3200" b="1" dirty="0" err="1">
                <a:solidFill>
                  <a:schemeClr val="tx1"/>
                </a:solidFill>
              </a:rPr>
              <a:t>Qassatat</a:t>
            </a:r>
            <a:r>
              <a:rPr lang="en-GB" sz="3200" b="1" dirty="0">
                <a:solidFill>
                  <a:schemeClr val="tx1"/>
                </a:solidFill>
              </a:rPr>
              <a:t> with organic </a:t>
            </a:r>
            <a:r>
              <a:rPr lang="en-GB" sz="3200" b="1" dirty="0" err="1">
                <a:solidFill>
                  <a:schemeClr val="tx1"/>
                </a:solidFill>
              </a:rPr>
              <a:t>cheeselets</a:t>
            </a:r>
            <a:r>
              <a:rPr lang="en-GB" sz="3200" b="1" dirty="0">
                <a:solidFill>
                  <a:schemeClr val="tx1"/>
                </a:solidFill>
              </a:rPr>
              <a:t> filling.</a:t>
            </a:r>
          </a:p>
        </p:txBody>
      </p:sp>
    </p:spTree>
    <p:extLst>
      <p:ext uri="{BB962C8B-B14F-4D97-AF65-F5344CB8AC3E}">
        <p14:creationId xmlns:p14="http://schemas.microsoft.com/office/powerpoint/2010/main" val="75711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" y="402336"/>
            <a:ext cx="4858512" cy="964862"/>
          </a:xfrm>
        </p:spPr>
        <p:txBody>
          <a:bodyPr>
            <a:normAutofit/>
          </a:bodyPr>
          <a:lstStyle/>
          <a:p>
            <a:r>
              <a:rPr lang="en-GB" sz="4000" b="1" dirty="0"/>
              <a:t>Intensive Framing: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34340" y="1531620"/>
            <a:ext cx="6003036" cy="4152901"/>
          </a:xfrm>
        </p:spPr>
        <p:txBody>
          <a:bodyPr>
            <a:normAutofit lnSpcReduction="10000"/>
          </a:bodyPr>
          <a:lstStyle/>
          <a:p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It is also referred to as </a:t>
            </a:r>
            <a:r>
              <a:rPr lang="en-GB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intensive agriculture</a:t>
            </a: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or </a:t>
            </a:r>
            <a:r>
              <a:rPr lang="en-GB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factory farming</a:t>
            </a: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It is a kind of agriculture where a lot of money and labour are used to increase the yield that can be obtained per area of land. </a:t>
            </a:r>
          </a:p>
          <a:p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It involves the use of large amounts of pesticides for crops, and of medication for animal stocks.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76" y="130653"/>
            <a:ext cx="4657972" cy="32187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376" y="3670284"/>
            <a:ext cx="4790284" cy="318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3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008" y="252476"/>
            <a:ext cx="9133730" cy="1233424"/>
          </a:xfrm>
        </p:spPr>
        <p:txBody>
          <a:bodyPr>
            <a:normAutofit/>
          </a:bodyPr>
          <a:lstStyle/>
          <a:p>
            <a:r>
              <a:rPr lang="en-GB" sz="4000" b="1" dirty="0"/>
              <a:t>Semi-Intensive Farming: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45008" y="1508760"/>
            <a:ext cx="5681472" cy="4152901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This is when all the animals are bread and kept indoor but can go out side. </a:t>
            </a:r>
          </a:p>
          <a:p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animals are still  normally given medication and farms are of an industrial scale.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835" y="935182"/>
            <a:ext cx="5382491" cy="403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0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488" y="133774"/>
            <a:ext cx="9133730" cy="1233424"/>
          </a:xfrm>
        </p:spPr>
        <p:txBody>
          <a:bodyPr>
            <a:normAutofit/>
          </a:bodyPr>
          <a:lstStyle/>
          <a:p>
            <a:r>
              <a:rPr lang="en-GB" sz="4000" b="1" dirty="0"/>
              <a:t>Extensive Farming: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56488" y="1485900"/>
            <a:ext cx="4584192" cy="4152901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It is the opposite of Intensive farming. </a:t>
            </a:r>
          </a:p>
          <a:p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It uses traditional methods of farming where less technology is used.</a:t>
            </a:r>
          </a:p>
          <a:p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Animals are given natural food and are kept outdoors.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32963"/>
          <a:stretch/>
        </p:blipFill>
        <p:spPr>
          <a:xfrm>
            <a:off x="5779008" y="1508760"/>
            <a:ext cx="6313932" cy="4005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465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96" y="493776"/>
            <a:ext cx="9133730" cy="91914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sz="4000" b="1" dirty="0"/>
              <a:t>Mixed Farming: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3296" y="1412918"/>
            <a:ext cx="589178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It involves both the growing of crops as well as the raising of livestock on the same farm.</a:t>
            </a:r>
          </a:p>
          <a:p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It is a form of sustainable farming as farmers grow both crops to sell as well as to feed their livestock. </a:t>
            </a:r>
          </a:p>
          <a:p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Farm animals also provide fertilizer for the farm, help farmers on the fields by pulling ploughs and help them transport crops to the local market.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4912" r="26054" b="16500"/>
          <a:stretch/>
        </p:blipFill>
        <p:spPr>
          <a:xfrm>
            <a:off x="6355080" y="1378089"/>
            <a:ext cx="5742432" cy="4117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780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288" y="141960"/>
            <a:ext cx="4255008" cy="1233424"/>
          </a:xfrm>
        </p:spPr>
        <p:txBody>
          <a:bodyPr/>
          <a:lstStyle/>
          <a:p>
            <a:r>
              <a:rPr lang="en-GB" sz="4000" b="1" dirty="0"/>
              <a:t>Organic</a:t>
            </a:r>
            <a:r>
              <a:rPr lang="en-GB" dirty="0"/>
              <a:t> </a:t>
            </a:r>
            <a:r>
              <a:rPr lang="en-GB" sz="4000" b="1" dirty="0"/>
              <a:t>Farming: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6136" y="1375384"/>
            <a:ext cx="611124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28600">
              <a:spcBef>
                <a:spcPts val="1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</a:pP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Organic Framing is the production of crops and livestock without the use of synthetic chemicals and in-organic fertilizers.</a:t>
            </a:r>
          </a:p>
          <a:p>
            <a:pPr marL="274320" indent="-228600">
              <a:spcBef>
                <a:spcPts val="1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</a:pP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It always existed from the beginning of time, starting off with Cave men, Romans, Egyptians, Barbarians…..</a:t>
            </a:r>
          </a:p>
          <a:p>
            <a:pPr marL="274320" indent="-228600">
              <a:spcBef>
                <a:spcPts val="1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</a:pP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Nowadays it aims for a healthy human life.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250" r="2230"/>
          <a:stretch/>
        </p:blipFill>
        <p:spPr>
          <a:xfrm>
            <a:off x="6510528" y="1251857"/>
            <a:ext cx="5431536" cy="4354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220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ll fun education presentation (widescreen).potx" id="{13F266B3-3667-4715-838E-2D35384A824B}" vid="{5EC2A2B6-6A5B-436A-9EF3-6607D16C2EDB}"/>
    </a:ext>
  </a:extLst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5F5AFAE-B80F-42D3-94B4-729362BC1BCB}">
  <ds:schemaRefs>
    <ds:schemaRef ds:uri="http://purl.org/dc/terms/"/>
    <ds:schemaRef ds:uri="http://www.w3.org/XML/1998/namespace"/>
    <ds:schemaRef ds:uri="http://purl.org/dc/elements/1.1/"/>
    <ds:schemaRef ds:uri="a4f35948-e619-41b3-aa29-22878b09cfd2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40262f94-9f35-4ac3-9a90-690165a166b7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Fall fun education presentation (widescreen)</Template>
  <TotalTime>462</TotalTime>
  <Words>1035</Words>
  <Application>Microsoft Office PowerPoint</Application>
  <PresentationFormat>Widescreen</PresentationFormat>
  <Paragraphs>122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Cambria</vt:lpstr>
      <vt:lpstr>Comic Sans MS</vt:lpstr>
      <vt:lpstr>Times New Roman</vt:lpstr>
      <vt:lpstr>Back to School 16x9</vt:lpstr>
      <vt:lpstr>From Farm to Fork</vt:lpstr>
      <vt:lpstr>What is Farming?</vt:lpstr>
      <vt:lpstr>PowerPoint Presentation</vt:lpstr>
      <vt:lpstr>Farming could be divided into 5 sectors:</vt:lpstr>
      <vt:lpstr>Intensive Framing:</vt:lpstr>
      <vt:lpstr>Semi-Intensive Farming:</vt:lpstr>
      <vt:lpstr>Extensive Farming:</vt:lpstr>
      <vt:lpstr>Mixed Farming:</vt:lpstr>
      <vt:lpstr>Organic Farming:</vt:lpstr>
      <vt:lpstr>What is Organic Farming?</vt:lpstr>
      <vt:lpstr>What is Organic? </vt:lpstr>
      <vt:lpstr>Principles of Organic Farming:</vt:lpstr>
      <vt:lpstr>Dealing with Organic Farming:</vt:lpstr>
      <vt:lpstr>Organic  Local Cheeselets </vt:lpstr>
      <vt:lpstr>Maltese Organic Local Cheeselets:</vt:lpstr>
      <vt:lpstr>PowerPoint Presentation</vt:lpstr>
      <vt:lpstr>Pickled Cheeselets:</vt:lpstr>
      <vt:lpstr>Salted Cheeselets:</vt:lpstr>
      <vt:lpstr>Peppered Cheeselets:</vt:lpstr>
      <vt:lpstr>Cheeselets covered in Maltese Herbs:</vt:lpstr>
      <vt:lpstr>Fresh Cheeselets:</vt:lpstr>
      <vt:lpstr>Maltese Cheeselets are used as an ingredient in traditional dishes:</vt:lpstr>
      <vt:lpstr>Cheeselets are used as an ingredient in  Maltese traditional  Minestrone Soup known as ‘Kusksu’.   </vt:lpstr>
      <vt:lpstr>Cheeselets are used as an ingredient in  Maltese traditional  Widow’s Soup known as ‘Soppa tal-armla’.   </vt:lpstr>
      <vt:lpstr>Cheeselets are used as an ingredient in  Maltese traditional  cheese Qassatati. </vt:lpstr>
      <vt:lpstr>Cheeselets are used as an ingredient in  Maltese traditional  cheese Pastizzi. </vt:lpstr>
      <vt:lpstr>Cheeselets served as an appetizer served with traditional water biscuits known as ‘Galletti’. </vt:lpstr>
      <vt:lpstr>PowerPoint Presentation</vt:lpstr>
      <vt:lpstr>PowerPoint Presentation</vt:lpstr>
      <vt:lpstr>The Process of making traditional fresh Cheeselets:</vt:lpstr>
      <vt:lpstr>PowerPoint Presentation</vt:lpstr>
      <vt:lpstr>PowerPoint Presentation</vt:lpstr>
      <vt:lpstr>PowerPoint Presentation</vt:lpstr>
      <vt:lpstr>How its made </vt:lpstr>
      <vt:lpstr>Qassatati made from Organic Cheeselets </vt:lpstr>
      <vt:lpstr>Qassatat Ingredients:</vt:lpstr>
      <vt:lpstr>PowerPoint Presentation</vt:lpstr>
      <vt:lpstr>PowerPoint Presentation</vt:lpstr>
      <vt:lpstr>PowerPoint Presentation</vt:lpstr>
      <vt:lpstr>PowerPoint Presentation</vt:lpstr>
    </vt:vector>
  </TitlesOfParts>
  <Company>MITA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133 - St Thomas More College Boys Secondary Paola</dc:creator>
  <cp:lastModifiedBy>Schools_home</cp:lastModifiedBy>
  <cp:revision>54</cp:revision>
  <dcterms:created xsi:type="dcterms:W3CDTF">2018-06-26T08:58:36Z</dcterms:created>
  <dcterms:modified xsi:type="dcterms:W3CDTF">2018-10-11T14:04:27Z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