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7" r:id="rId3"/>
    <p:sldId id="258" r:id="rId4"/>
    <p:sldId id="259" r:id="rId5"/>
    <p:sldId id="260" r:id="rId6"/>
    <p:sldId id="266" r:id="rId7"/>
    <p:sldId id="265" r:id="rId8"/>
    <p:sldId id="276" r:id="rId9"/>
    <p:sldId id="269" r:id="rId10"/>
    <p:sldId id="267" r:id="rId11"/>
    <p:sldId id="262" r:id="rId12"/>
    <p:sldId id="270" r:id="rId13"/>
    <p:sldId id="274" r:id="rId14"/>
    <p:sldId id="263" r:id="rId15"/>
    <p:sldId id="272" r:id="rId16"/>
    <p:sldId id="264" r:id="rId17"/>
    <p:sldId id="279" r:id="rId18"/>
    <p:sldId id="278" r:id="rId19"/>
    <p:sldId id="273" r:id="rId20"/>
    <p:sldId id="275" r:id="rId21"/>
    <p:sldId id="277" r:id="rId22"/>
    <p:sldId id="268" r:id="rId23"/>
    <p:sldId id="271"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38" d="100"/>
          <a:sy n="38" d="100"/>
        </p:scale>
        <p:origin x="-91" y="-7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smtClean="0"/>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10/16/2018</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10/16/2018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10/16/2018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10/16/2018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10/16/2018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t>10/16/2018</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10/16/2018</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10/16/2018</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https://share.nearpod.com/vsph/TbtkOgdb7H"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www.mikebugeja.co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Erasmus+</a:t>
            </a:r>
            <a:endParaRPr lang="en-GB" dirty="0"/>
          </a:p>
        </p:txBody>
      </p:sp>
      <p:sp>
        <p:nvSpPr>
          <p:cNvPr id="3" name="Subtitle 2"/>
          <p:cNvSpPr>
            <a:spLocks noGrp="1"/>
          </p:cNvSpPr>
          <p:nvPr>
            <p:ph type="subTitle" idx="1"/>
          </p:nvPr>
        </p:nvSpPr>
        <p:spPr/>
        <p:txBody>
          <a:bodyPr/>
          <a:lstStyle/>
          <a:p>
            <a:r>
              <a:rPr lang="en-GB" dirty="0" smtClean="0"/>
              <a:t>Implementation of Action 2</a:t>
            </a:r>
            <a:endParaRPr lang="en-GB" dirty="0"/>
          </a:p>
        </p:txBody>
      </p:sp>
    </p:spTree>
    <p:extLst>
      <p:ext uri="{BB962C8B-B14F-4D97-AF65-F5344CB8AC3E}">
        <p14:creationId xmlns:p14="http://schemas.microsoft.com/office/powerpoint/2010/main" val="1394129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3</a:t>
            </a:r>
            <a:r>
              <a:rPr lang="en-GB" dirty="0" smtClean="0"/>
              <a:t>. Cross curricular approach</a:t>
            </a:r>
            <a:endParaRPr lang="en-GB" dirty="0"/>
          </a:p>
        </p:txBody>
      </p:sp>
      <p:sp>
        <p:nvSpPr>
          <p:cNvPr id="3" name="Content Placeholder 2"/>
          <p:cNvSpPr>
            <a:spLocks noGrp="1"/>
          </p:cNvSpPr>
          <p:nvPr>
            <p:ph idx="1"/>
          </p:nvPr>
        </p:nvSpPr>
        <p:spPr>
          <a:xfrm>
            <a:off x="1069848" y="1926400"/>
            <a:ext cx="5696712" cy="4699000"/>
          </a:xfrm>
        </p:spPr>
        <p:txBody>
          <a:bodyPr>
            <a:normAutofit/>
          </a:bodyPr>
          <a:lstStyle/>
          <a:p>
            <a:pPr marL="0" indent="0">
              <a:buNone/>
            </a:pPr>
            <a:r>
              <a:rPr lang="en-GB" sz="2400" b="1" dirty="0" smtClean="0">
                <a:latin typeface="Andika" panose="02000000000000000000" pitchFamily="2" charset="0"/>
                <a:ea typeface="Andika" panose="02000000000000000000" pitchFamily="2" charset="0"/>
                <a:cs typeface="Andika" panose="02000000000000000000" pitchFamily="2" charset="0"/>
              </a:rPr>
              <a:t>Having a cross-curricular approach to teaching is characterised by sensitivity towards knowledge, skills and understandings from various subject areas.  </a:t>
            </a:r>
          </a:p>
          <a:p>
            <a:pPr marL="0" indent="0">
              <a:buNone/>
            </a:pPr>
            <a:endParaRPr lang="en-GB" sz="2400" b="1" dirty="0" smtClean="0">
              <a:latin typeface="Andika" panose="02000000000000000000" pitchFamily="2" charset="0"/>
              <a:ea typeface="Andika" panose="02000000000000000000" pitchFamily="2" charset="0"/>
              <a:cs typeface="Andika" panose="02000000000000000000" pitchFamily="2" charset="0"/>
            </a:endParaRPr>
          </a:p>
          <a:p>
            <a:r>
              <a:rPr lang="en-GB" sz="2400" dirty="0" smtClean="0">
                <a:latin typeface="Andika" panose="02000000000000000000" pitchFamily="2" charset="0"/>
                <a:ea typeface="Andika" panose="02000000000000000000" pitchFamily="2" charset="0"/>
                <a:cs typeface="Andika" panose="02000000000000000000" pitchFamily="2" charset="0"/>
              </a:rPr>
              <a:t> In the implementation of this lesson, students had literature, music and academics intertwined in 1 lesson.  Therefore, they had to combine their passive knowledge about the subject with research, in order to come up with the final product. </a:t>
            </a:r>
            <a:endParaRPr lang="en-GB" sz="2400" b="1" dirty="0"/>
          </a:p>
        </p:txBody>
      </p:sp>
      <p:pic>
        <p:nvPicPr>
          <p:cNvPr id="7170" name="Picture 2" descr="Image result for cross curricul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6560" y="1926400"/>
            <a:ext cx="5425440" cy="4225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8952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4</a:t>
            </a:r>
            <a:r>
              <a:rPr lang="en-GB" dirty="0" smtClean="0"/>
              <a:t>. The use of Lab</a:t>
            </a:r>
            <a:r>
              <a:rPr lang="en-GB" sz="2800" dirty="0">
                <a:latin typeface="Andika" panose="02000000000000000000" pitchFamily="2" charset="0"/>
                <a:ea typeface="Andika" panose="02000000000000000000" pitchFamily="2" charset="0"/>
                <a:cs typeface="Andika" panose="02000000000000000000" pitchFamily="2" charset="0"/>
              </a:rPr>
              <a:t>s</a:t>
            </a:r>
            <a:endParaRPr lang="en-GB" dirty="0"/>
          </a:p>
        </p:txBody>
      </p:sp>
      <p:sp>
        <p:nvSpPr>
          <p:cNvPr id="3" name="Content Placeholder 2"/>
          <p:cNvSpPr>
            <a:spLocks noGrp="1"/>
          </p:cNvSpPr>
          <p:nvPr>
            <p:ph idx="1"/>
          </p:nvPr>
        </p:nvSpPr>
        <p:spPr/>
        <p:txBody>
          <a:bodyPr>
            <a:normAutofit/>
          </a:bodyPr>
          <a:lstStyle/>
          <a:p>
            <a:r>
              <a:rPr lang="en-GB" sz="2800" dirty="0" smtClean="0">
                <a:latin typeface="Andika" panose="02000000000000000000" pitchFamily="2" charset="0"/>
                <a:ea typeface="Andika" panose="02000000000000000000" pitchFamily="2" charset="0"/>
                <a:cs typeface="Andika" panose="02000000000000000000" pitchFamily="2" charset="0"/>
              </a:rPr>
              <a:t>The Computer lab at our school was used for the implementation of Action 2.</a:t>
            </a:r>
          </a:p>
          <a:p>
            <a:endParaRPr lang="en-GB" sz="2800" dirty="0">
              <a:latin typeface="Andika" panose="02000000000000000000" pitchFamily="2" charset="0"/>
              <a:ea typeface="Andika" panose="02000000000000000000" pitchFamily="2" charset="0"/>
              <a:cs typeface="Andika" panose="02000000000000000000" pitchFamily="2" charset="0"/>
            </a:endParaRPr>
          </a:p>
          <a:p>
            <a:r>
              <a:rPr lang="en-GB" sz="2800" dirty="0">
                <a:latin typeface="Andika" panose="02000000000000000000" pitchFamily="2" charset="0"/>
                <a:ea typeface="Andika" panose="02000000000000000000" pitchFamily="2" charset="0"/>
                <a:cs typeface="Andika" panose="02000000000000000000" pitchFamily="2" charset="0"/>
              </a:rPr>
              <a:t> E</a:t>
            </a:r>
            <a:r>
              <a:rPr lang="en-GB" sz="2800" dirty="0" smtClean="0">
                <a:latin typeface="Andika" panose="02000000000000000000" pitchFamily="2" charset="0"/>
                <a:ea typeface="Andika" panose="02000000000000000000" pitchFamily="2" charset="0"/>
                <a:cs typeface="Andika" panose="02000000000000000000" pitchFamily="2" charset="0"/>
              </a:rPr>
              <a:t>ach student had access to a computer, therefore the process of searching for information was far more successful in this manner. </a:t>
            </a:r>
          </a:p>
          <a:p>
            <a:endParaRPr lang="en-GB" sz="2800" dirty="0">
              <a:latin typeface="Andika" panose="02000000000000000000" pitchFamily="2" charset="0"/>
              <a:ea typeface="Andika" panose="02000000000000000000" pitchFamily="2" charset="0"/>
              <a:cs typeface="Andika" panose="02000000000000000000" pitchFamily="2" charset="0"/>
            </a:endParaRPr>
          </a:p>
          <a:p>
            <a:pPr marL="0" indent="0">
              <a:buNone/>
            </a:pPr>
            <a:endParaRPr lang="en-GB" sz="2800" dirty="0">
              <a:latin typeface="Andika" panose="02000000000000000000" pitchFamily="2" charset="0"/>
              <a:ea typeface="Andika" panose="02000000000000000000" pitchFamily="2" charset="0"/>
              <a:cs typeface="Andika" panose="02000000000000000000" pitchFamily="2" charset="0"/>
            </a:endParaRPr>
          </a:p>
        </p:txBody>
      </p:sp>
      <p:pic>
        <p:nvPicPr>
          <p:cNvPr id="5122" name="Picture 2" descr="Image result for computer lab clip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0598" y="4371974"/>
            <a:ext cx="4057650" cy="2486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738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 y="786384"/>
            <a:ext cx="5376672" cy="5120640"/>
          </a:xfrm>
        </p:spPr>
        <p:txBody>
          <a:bodyPr>
            <a:normAutofit/>
          </a:bodyPr>
          <a:lstStyle/>
          <a:p>
            <a:pPr algn="ctr"/>
            <a:r>
              <a:rPr lang="en-GB" sz="4000" dirty="0" smtClean="0"/>
              <a:t>Implementation Activities for Action 2</a:t>
            </a:r>
            <a:endParaRPr lang="en-GB" sz="40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6066"/>
          <a:stretch/>
        </p:blipFill>
        <p:spPr>
          <a:xfrm>
            <a:off x="5303520" y="0"/>
            <a:ext cx="5888736" cy="6858000"/>
          </a:xfrm>
          <a:prstGeom prst="rect">
            <a:avLst/>
          </a:prstGeom>
        </p:spPr>
      </p:pic>
    </p:spTree>
    <p:extLst>
      <p:ext uri="{BB962C8B-B14F-4D97-AF65-F5344CB8AC3E}">
        <p14:creationId xmlns:p14="http://schemas.microsoft.com/office/powerpoint/2010/main" val="2771654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6190488" cy="6858000"/>
          </a:xfrm>
          <a:prstGeom prst="rect">
            <a:avLst/>
          </a:prstGeom>
        </p:spPr>
      </p:pic>
      <p:pic>
        <p:nvPicPr>
          <p:cNvPr id="3" name="Picture 2"/>
          <p:cNvPicPr>
            <a:picLocks noChangeAspect="1"/>
          </p:cNvPicPr>
          <p:nvPr/>
        </p:nvPicPr>
        <p:blipFill>
          <a:blip r:embed="rId3"/>
          <a:stretch>
            <a:fillRect/>
          </a:stretch>
        </p:blipFill>
        <p:spPr>
          <a:xfrm>
            <a:off x="6190488" y="0"/>
            <a:ext cx="6001512" cy="6858000"/>
          </a:xfrm>
          <a:prstGeom prst="rect">
            <a:avLst/>
          </a:prstGeom>
        </p:spPr>
      </p:pic>
    </p:spTree>
    <p:extLst>
      <p:ext uri="{BB962C8B-B14F-4D97-AF65-F5344CB8AC3E}">
        <p14:creationId xmlns:p14="http://schemas.microsoft.com/office/powerpoint/2010/main" val="13998381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5</a:t>
            </a:r>
            <a:r>
              <a:rPr lang="en-GB" dirty="0" smtClean="0"/>
              <a:t>. Cooperative learning methods</a:t>
            </a:r>
            <a:endParaRPr lang="en-GB" dirty="0"/>
          </a:p>
        </p:txBody>
      </p:sp>
      <p:sp>
        <p:nvSpPr>
          <p:cNvPr id="3" name="Content Placeholder 2"/>
          <p:cNvSpPr>
            <a:spLocks noGrp="1"/>
          </p:cNvSpPr>
          <p:nvPr>
            <p:ph idx="1"/>
          </p:nvPr>
        </p:nvSpPr>
        <p:spPr>
          <a:xfrm>
            <a:off x="1069848" y="2020824"/>
            <a:ext cx="10058400" cy="4270248"/>
          </a:xfrm>
        </p:spPr>
        <p:txBody>
          <a:bodyPr/>
          <a:lstStyle/>
          <a:p>
            <a:r>
              <a:rPr lang="en-GB" sz="2800" dirty="0" smtClean="0">
                <a:latin typeface="Andika" panose="02000000000000000000" pitchFamily="2" charset="0"/>
                <a:ea typeface="Andika" panose="02000000000000000000" pitchFamily="2" charset="0"/>
                <a:cs typeface="Andika" panose="02000000000000000000" pitchFamily="2" charset="0"/>
              </a:rPr>
              <a:t> Students were divided into groups for most of the 10-hour lesson.  Through cooperative learning, students were able to:</a:t>
            </a:r>
          </a:p>
          <a:p>
            <a:pPr marL="0" indent="0">
              <a:buNone/>
            </a:pPr>
            <a:endParaRPr lang="en-GB" sz="2800" dirty="0" smtClean="0">
              <a:latin typeface="Andika" panose="02000000000000000000" pitchFamily="2" charset="0"/>
              <a:ea typeface="Andika" panose="02000000000000000000" pitchFamily="2" charset="0"/>
              <a:cs typeface="Andika" panose="02000000000000000000" pitchFamily="2" charset="0"/>
            </a:endParaRPr>
          </a:p>
          <a:p>
            <a:pPr marL="1005840" lvl="2" indent="-457200">
              <a:buFont typeface="+mj-lt"/>
              <a:buAutoNum type="arabicPeriod"/>
            </a:pPr>
            <a:r>
              <a:rPr lang="en-GB" sz="2800" dirty="0" smtClean="0">
                <a:latin typeface="Andika" panose="02000000000000000000" pitchFamily="2" charset="0"/>
                <a:ea typeface="Andika" panose="02000000000000000000" pitchFamily="2" charset="0"/>
                <a:cs typeface="Andika" panose="02000000000000000000" pitchFamily="2" charset="0"/>
              </a:rPr>
              <a:t>share ideas and opinions, </a:t>
            </a:r>
          </a:p>
          <a:p>
            <a:pPr marL="1005840" lvl="2" indent="-457200">
              <a:buFont typeface="+mj-lt"/>
              <a:buAutoNum type="arabicPeriod"/>
            </a:pPr>
            <a:r>
              <a:rPr lang="en-GB" sz="2800" dirty="0" smtClean="0">
                <a:latin typeface="Andika" panose="02000000000000000000" pitchFamily="2" charset="0"/>
                <a:ea typeface="Andika" panose="02000000000000000000" pitchFamily="2" charset="0"/>
                <a:cs typeface="Andika" panose="02000000000000000000" pitchFamily="2" charset="0"/>
              </a:rPr>
              <a:t>speak about their likes and dislikes, </a:t>
            </a:r>
          </a:p>
          <a:p>
            <a:pPr marL="1005840" lvl="2" indent="-457200">
              <a:buFont typeface="+mj-lt"/>
              <a:buAutoNum type="arabicPeriod"/>
            </a:pPr>
            <a:r>
              <a:rPr lang="en-GB" sz="2800" dirty="0" smtClean="0">
                <a:latin typeface="Andika" panose="02000000000000000000" pitchFamily="2" charset="0"/>
                <a:ea typeface="Andika" panose="02000000000000000000" pitchFamily="2" charset="0"/>
                <a:cs typeface="Andika" panose="02000000000000000000" pitchFamily="2" charset="0"/>
              </a:rPr>
              <a:t>and search and share information.  </a:t>
            </a:r>
            <a:endParaRPr lang="en-GB" sz="2800" dirty="0">
              <a:latin typeface="Andika" panose="02000000000000000000" pitchFamily="2" charset="0"/>
              <a:ea typeface="Andika" panose="02000000000000000000" pitchFamily="2" charset="0"/>
              <a:cs typeface="Andika" panose="02000000000000000000" pitchFamily="2" charset="0"/>
            </a:endParaRPr>
          </a:p>
        </p:txBody>
      </p:sp>
      <p:pic>
        <p:nvPicPr>
          <p:cNvPr id="614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1840" y="3357469"/>
            <a:ext cx="3212465" cy="2814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5989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373927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6</a:t>
            </a:r>
            <a:r>
              <a:rPr lang="en-GB" dirty="0" smtClean="0"/>
              <a:t>. The use of </a:t>
            </a:r>
            <a:r>
              <a:rPr lang="en-GB" dirty="0" err="1" smtClean="0"/>
              <a:t>ict</a:t>
            </a:r>
            <a:endParaRPr lang="en-GB" dirty="0"/>
          </a:p>
        </p:txBody>
      </p:sp>
      <p:sp>
        <p:nvSpPr>
          <p:cNvPr id="3" name="Content Placeholder 2"/>
          <p:cNvSpPr>
            <a:spLocks noGrp="1"/>
          </p:cNvSpPr>
          <p:nvPr>
            <p:ph idx="1"/>
          </p:nvPr>
        </p:nvSpPr>
        <p:spPr>
          <a:xfrm>
            <a:off x="1069848" y="1883664"/>
            <a:ext cx="10058400" cy="4809744"/>
          </a:xfrm>
        </p:spPr>
        <p:txBody>
          <a:bodyPr/>
          <a:lstStyle/>
          <a:p>
            <a:r>
              <a:rPr lang="en-GB" sz="3200" dirty="0" smtClean="0">
                <a:latin typeface="Andika" panose="02000000000000000000" pitchFamily="2" charset="0"/>
                <a:ea typeface="Andika" panose="02000000000000000000" pitchFamily="2" charset="0"/>
                <a:cs typeface="Andika" panose="02000000000000000000" pitchFamily="2" charset="0"/>
              </a:rPr>
              <a:t>For the first and introductory task of this topic, students had to listen to 10 songs </a:t>
            </a:r>
          </a:p>
          <a:p>
            <a:r>
              <a:rPr lang="en-GB" sz="3200" dirty="0" smtClean="0">
                <a:latin typeface="Andika" panose="02000000000000000000" pitchFamily="2" charset="0"/>
                <a:ea typeface="Andika" panose="02000000000000000000" pitchFamily="2" charset="0"/>
                <a:cs typeface="Andika" panose="02000000000000000000" pitchFamily="2" charset="0"/>
              </a:rPr>
              <a:t>After each one write the thoughts, emotions and ideas that were delivered through the songs. </a:t>
            </a:r>
          </a:p>
          <a:p>
            <a:r>
              <a:rPr lang="en-GB" sz="3200" dirty="0" smtClean="0">
                <a:latin typeface="Andika" panose="02000000000000000000" pitchFamily="2" charset="0"/>
                <a:ea typeface="Andika" panose="02000000000000000000" pitchFamily="2" charset="0"/>
                <a:cs typeface="Andika" panose="02000000000000000000" pitchFamily="2" charset="0"/>
              </a:rPr>
              <a:t>For this activity we used nearpod.com. </a:t>
            </a:r>
          </a:p>
          <a:p>
            <a:r>
              <a:rPr lang="en-GB" sz="3200" dirty="0" smtClean="0">
                <a:latin typeface="Andika" panose="02000000000000000000" pitchFamily="2" charset="0"/>
                <a:ea typeface="Andika" panose="02000000000000000000" pitchFamily="2" charset="0"/>
                <a:cs typeface="Andika" panose="02000000000000000000" pitchFamily="2" charset="0"/>
              </a:rPr>
              <a:t>Visit the link:</a:t>
            </a:r>
            <a:endParaRPr lang="en-GB" sz="3200" dirty="0" smtClean="0">
              <a:latin typeface="Andika" panose="02000000000000000000" pitchFamily="2" charset="0"/>
              <a:ea typeface="Andika" panose="02000000000000000000" pitchFamily="2" charset="0"/>
              <a:cs typeface="Andika" panose="02000000000000000000" pitchFamily="2" charset="0"/>
              <a:hlinkClick r:id="rId2"/>
            </a:endParaRPr>
          </a:p>
          <a:p>
            <a:r>
              <a:rPr lang="en-GB" sz="3200" dirty="0" smtClean="0">
                <a:latin typeface="Andika" panose="02000000000000000000" pitchFamily="2" charset="0"/>
                <a:ea typeface="Andika" panose="02000000000000000000" pitchFamily="2" charset="0"/>
                <a:cs typeface="Andika" panose="02000000000000000000" pitchFamily="2" charset="0"/>
                <a:hlinkClick r:id="rId2"/>
              </a:rPr>
              <a:t>https://share.nearpod.com/vsph/TbtkOgdb7H</a:t>
            </a:r>
            <a:endParaRPr lang="en-GB" sz="3200" dirty="0" smtClean="0">
              <a:latin typeface="Andika" panose="02000000000000000000" pitchFamily="2" charset="0"/>
              <a:ea typeface="Andika" panose="02000000000000000000" pitchFamily="2" charset="0"/>
              <a:cs typeface="Andika" panose="02000000000000000000" pitchFamily="2" charset="0"/>
            </a:endParaRPr>
          </a:p>
          <a:p>
            <a:pPr marL="0" indent="0" algn="r">
              <a:buNone/>
            </a:pPr>
            <a:endParaRPr lang="en-GB" dirty="0" smtClean="0"/>
          </a:p>
          <a:p>
            <a:pPr marL="0" indent="0">
              <a:buNone/>
            </a:pPr>
            <a:endParaRPr lang="en-GB" dirty="0"/>
          </a:p>
          <a:p>
            <a:pPr marL="0" indent="0">
              <a:buNone/>
            </a:pPr>
            <a:endParaRPr lang="en-GB" dirty="0"/>
          </a:p>
        </p:txBody>
      </p:sp>
    </p:spTree>
    <p:extLst>
      <p:ext uri="{BB962C8B-B14F-4D97-AF65-F5344CB8AC3E}">
        <p14:creationId xmlns:p14="http://schemas.microsoft.com/office/powerpoint/2010/main" val="27200631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922"/>
            <a:ext cx="12192000" cy="6851078"/>
          </a:xfrm>
          <a:prstGeom prst="rect">
            <a:avLst/>
          </a:prstGeom>
        </p:spPr>
      </p:pic>
    </p:spTree>
    <p:extLst>
      <p:ext uri="{BB962C8B-B14F-4D97-AF65-F5344CB8AC3E}">
        <p14:creationId xmlns:p14="http://schemas.microsoft.com/office/powerpoint/2010/main" val="2936765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44775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82901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Aims of action 2</a:t>
            </a:r>
            <a:endParaRPr lang="en-GB" dirty="0"/>
          </a:p>
        </p:txBody>
      </p:sp>
      <p:sp>
        <p:nvSpPr>
          <p:cNvPr id="3" name="Content Placeholder 2"/>
          <p:cNvSpPr>
            <a:spLocks noGrp="1"/>
          </p:cNvSpPr>
          <p:nvPr>
            <p:ph idx="1"/>
          </p:nvPr>
        </p:nvSpPr>
        <p:spPr>
          <a:xfrm>
            <a:off x="1069848" y="2121408"/>
            <a:ext cx="10058400" cy="4340352"/>
          </a:xfrm>
        </p:spPr>
        <p:txBody>
          <a:bodyPr>
            <a:noAutofit/>
          </a:bodyPr>
          <a:lstStyle/>
          <a:p>
            <a:r>
              <a:rPr lang="en-GB" sz="2800" dirty="0" smtClean="0">
                <a:latin typeface="Andika" panose="02000000000000000000" pitchFamily="2" charset="0"/>
                <a:ea typeface="Andika" panose="02000000000000000000" pitchFamily="2" charset="0"/>
                <a:cs typeface="Andika" panose="02000000000000000000" pitchFamily="2" charset="0"/>
              </a:rPr>
              <a:t>The aims for this action were:</a:t>
            </a:r>
          </a:p>
          <a:p>
            <a:pPr marL="0" indent="0">
              <a:buNone/>
            </a:pPr>
            <a:endParaRPr lang="en-GB" sz="2800" dirty="0" smtClean="0">
              <a:latin typeface="Andika" panose="02000000000000000000" pitchFamily="2" charset="0"/>
              <a:ea typeface="Andika" panose="02000000000000000000" pitchFamily="2" charset="0"/>
              <a:cs typeface="Andika" panose="02000000000000000000" pitchFamily="2" charset="0"/>
            </a:endParaRPr>
          </a:p>
          <a:p>
            <a:pPr marL="0" indent="0">
              <a:buNone/>
            </a:pPr>
            <a:endParaRPr lang="en-GB" sz="2800" dirty="0" smtClean="0">
              <a:latin typeface="Andika" panose="02000000000000000000" pitchFamily="2" charset="0"/>
              <a:ea typeface="Andika" panose="02000000000000000000" pitchFamily="2" charset="0"/>
              <a:cs typeface="Andika" panose="02000000000000000000" pitchFamily="2" charset="0"/>
            </a:endParaRPr>
          </a:p>
          <a:p>
            <a:pPr marL="731520" lvl="1" indent="-457200">
              <a:buFont typeface="+mj-lt"/>
              <a:buAutoNum type="arabicPeriod"/>
            </a:pPr>
            <a:r>
              <a:rPr lang="en-GB" sz="2800" dirty="0" smtClean="0">
                <a:latin typeface="Andika" panose="02000000000000000000" pitchFamily="2" charset="0"/>
                <a:ea typeface="Andika" panose="02000000000000000000" pitchFamily="2" charset="0"/>
                <a:cs typeface="Andika" panose="02000000000000000000" pitchFamily="2" charset="0"/>
              </a:rPr>
              <a:t>Transversal and Basic skills</a:t>
            </a:r>
          </a:p>
          <a:p>
            <a:pPr marL="731520" lvl="1" indent="-457200">
              <a:buFont typeface="+mj-lt"/>
              <a:buAutoNum type="arabicPeriod"/>
            </a:pPr>
            <a:r>
              <a:rPr lang="en-GB" sz="2800" dirty="0" smtClean="0">
                <a:latin typeface="Andika" panose="02000000000000000000" pitchFamily="2" charset="0"/>
                <a:ea typeface="Andika" panose="02000000000000000000" pitchFamily="2" charset="0"/>
                <a:cs typeface="Andika" panose="02000000000000000000" pitchFamily="2" charset="0"/>
              </a:rPr>
              <a:t>Using problem-based and inquiry-based learning</a:t>
            </a:r>
          </a:p>
          <a:p>
            <a:pPr marL="731520" lvl="1" indent="-457200">
              <a:buFont typeface="+mj-lt"/>
              <a:buAutoNum type="arabicPeriod"/>
            </a:pPr>
            <a:r>
              <a:rPr lang="en-GB" sz="2800" dirty="0" smtClean="0">
                <a:latin typeface="Andika" panose="02000000000000000000" pitchFamily="2" charset="0"/>
                <a:ea typeface="Andika" panose="02000000000000000000" pitchFamily="2" charset="0"/>
                <a:cs typeface="Andika" panose="02000000000000000000" pitchFamily="2" charset="0"/>
              </a:rPr>
              <a:t>Cross curricular approach</a:t>
            </a:r>
          </a:p>
          <a:p>
            <a:pPr marL="731520" lvl="1" indent="-457200">
              <a:buFont typeface="+mj-lt"/>
              <a:buAutoNum type="arabicPeriod"/>
            </a:pPr>
            <a:r>
              <a:rPr lang="en-GB" sz="2800" dirty="0" smtClean="0">
                <a:latin typeface="Andika" panose="02000000000000000000" pitchFamily="2" charset="0"/>
                <a:ea typeface="Andika" panose="02000000000000000000" pitchFamily="2" charset="0"/>
                <a:cs typeface="Andika" panose="02000000000000000000" pitchFamily="2" charset="0"/>
              </a:rPr>
              <a:t>The use of LABs</a:t>
            </a:r>
          </a:p>
          <a:p>
            <a:pPr marL="731520" lvl="1" indent="-457200">
              <a:buFont typeface="+mj-lt"/>
              <a:buAutoNum type="arabicPeriod"/>
            </a:pPr>
            <a:r>
              <a:rPr lang="en-GB" sz="2800" dirty="0" smtClean="0">
                <a:latin typeface="Andika" panose="02000000000000000000" pitchFamily="2" charset="0"/>
                <a:ea typeface="Andika" panose="02000000000000000000" pitchFamily="2" charset="0"/>
                <a:cs typeface="Andika" panose="02000000000000000000" pitchFamily="2" charset="0"/>
              </a:rPr>
              <a:t>Cooperative learning methods</a:t>
            </a:r>
          </a:p>
          <a:p>
            <a:pPr marL="731520" lvl="1" indent="-457200">
              <a:buFont typeface="+mj-lt"/>
              <a:buAutoNum type="arabicPeriod"/>
            </a:pPr>
            <a:r>
              <a:rPr lang="en-GB" sz="2800" dirty="0" smtClean="0">
                <a:latin typeface="Andika" panose="02000000000000000000" pitchFamily="2" charset="0"/>
                <a:ea typeface="Andika" panose="02000000000000000000" pitchFamily="2" charset="0"/>
                <a:cs typeface="Andika" panose="02000000000000000000" pitchFamily="2" charset="0"/>
              </a:rPr>
              <a:t>The use of ICT</a:t>
            </a:r>
          </a:p>
        </p:txBody>
      </p:sp>
      <p:pic>
        <p:nvPicPr>
          <p:cNvPr id="2052" name="Picture 4" descr="Image result for ai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5366" y="0"/>
            <a:ext cx="4481543" cy="4557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0178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21258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660734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6</a:t>
            </a:r>
            <a:r>
              <a:rPr lang="en-GB" dirty="0" smtClean="0"/>
              <a:t>. The use of </a:t>
            </a:r>
            <a:r>
              <a:rPr lang="en-GB" dirty="0" err="1" smtClean="0"/>
              <a:t>ICt</a:t>
            </a:r>
            <a:endParaRPr lang="en-GB" dirty="0"/>
          </a:p>
        </p:txBody>
      </p:sp>
      <p:sp>
        <p:nvSpPr>
          <p:cNvPr id="3" name="Content Placeholder 2"/>
          <p:cNvSpPr>
            <a:spLocks noGrp="1"/>
          </p:cNvSpPr>
          <p:nvPr>
            <p:ph idx="1"/>
          </p:nvPr>
        </p:nvSpPr>
        <p:spPr>
          <a:xfrm>
            <a:off x="6360160" y="2121408"/>
            <a:ext cx="4768088" cy="4050792"/>
          </a:xfrm>
        </p:spPr>
        <p:txBody>
          <a:bodyPr>
            <a:normAutofit/>
          </a:bodyPr>
          <a:lstStyle/>
          <a:p>
            <a:r>
              <a:rPr lang="en-GB" sz="2800" dirty="0" smtClean="0">
                <a:latin typeface="Andika" panose="02000000000000000000" pitchFamily="2" charset="0"/>
                <a:ea typeface="Andika" panose="02000000000000000000" pitchFamily="2" charset="0"/>
                <a:cs typeface="Andika" panose="02000000000000000000" pitchFamily="2" charset="0"/>
              </a:rPr>
              <a:t>Moreover, instead of settling for a simple blog, in order to make further use of ICT, we decided that the interview would be filmed and uploaded as a video blog </a:t>
            </a:r>
            <a:r>
              <a:rPr lang="en-GB" sz="2800" dirty="0" err="1" smtClean="0">
                <a:latin typeface="Andika" panose="02000000000000000000" pitchFamily="2" charset="0"/>
                <a:ea typeface="Andika" panose="02000000000000000000" pitchFamily="2" charset="0"/>
                <a:cs typeface="Andika" panose="02000000000000000000" pitchFamily="2" charset="0"/>
              </a:rPr>
              <a:t>a.k.a</a:t>
            </a:r>
            <a:r>
              <a:rPr lang="en-GB" sz="2800" dirty="0" smtClean="0">
                <a:latin typeface="Andika" panose="02000000000000000000" pitchFamily="2" charset="0"/>
                <a:ea typeface="Andika" panose="02000000000000000000" pitchFamily="2" charset="0"/>
                <a:cs typeface="Andika" panose="02000000000000000000" pitchFamily="2" charset="0"/>
              </a:rPr>
              <a:t> </a:t>
            </a:r>
            <a:r>
              <a:rPr lang="en-GB" sz="2800" b="1" dirty="0" smtClean="0">
                <a:latin typeface="Andika" panose="02000000000000000000" pitchFamily="2" charset="0"/>
                <a:ea typeface="Andika" panose="02000000000000000000" pitchFamily="2" charset="0"/>
                <a:cs typeface="Andika" panose="02000000000000000000" pitchFamily="2" charset="0"/>
              </a:rPr>
              <a:t>Vlog</a:t>
            </a:r>
            <a:r>
              <a:rPr lang="en-GB" sz="2800" dirty="0" smtClean="0">
                <a:latin typeface="Andika" panose="02000000000000000000" pitchFamily="2" charset="0"/>
                <a:ea typeface="Andika" panose="02000000000000000000" pitchFamily="2" charset="0"/>
                <a:cs typeface="Andika" panose="02000000000000000000" pitchFamily="2" charset="0"/>
              </a:rPr>
              <a:t>.</a:t>
            </a:r>
          </a:p>
          <a:p>
            <a:pPr marL="0" indent="0">
              <a:buNone/>
            </a:pPr>
            <a:endParaRPr lang="en-GB" sz="2800" dirty="0">
              <a:latin typeface="Andika" panose="02000000000000000000" pitchFamily="2" charset="0"/>
              <a:ea typeface="Andika" panose="02000000000000000000" pitchFamily="2" charset="0"/>
              <a:cs typeface="Andika" panose="02000000000000000000" pitchFamily="2" charset="0"/>
            </a:endParaRPr>
          </a:p>
          <a:p>
            <a:endParaRPr lang="en-GB" sz="2800" dirty="0">
              <a:latin typeface="Andika" panose="02000000000000000000" pitchFamily="2" charset="0"/>
              <a:ea typeface="Andika" panose="02000000000000000000" pitchFamily="2" charset="0"/>
              <a:cs typeface="Andika" panose="02000000000000000000" pitchFamily="2" charset="0"/>
            </a:endParaRPr>
          </a:p>
        </p:txBody>
      </p:sp>
      <p:pic>
        <p:nvPicPr>
          <p:cNvPr id="8194" name="Picture 2" descr="Image result for vl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9848" y="2121408"/>
            <a:ext cx="5133975" cy="2887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18160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 y="2235200"/>
            <a:ext cx="6028267" cy="46228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6028267" y="2235200"/>
            <a:ext cx="6163733" cy="4622800"/>
          </a:xfrm>
          <a:prstGeom prst="rect">
            <a:avLst/>
          </a:prstGeom>
        </p:spPr>
      </p:pic>
      <p:sp>
        <p:nvSpPr>
          <p:cNvPr id="5" name="TextBox 4"/>
          <p:cNvSpPr txBox="1"/>
          <p:nvPr/>
        </p:nvSpPr>
        <p:spPr>
          <a:xfrm>
            <a:off x="91440" y="259787"/>
            <a:ext cx="12100560" cy="1754326"/>
          </a:xfrm>
          <a:prstGeom prst="rect">
            <a:avLst/>
          </a:prstGeom>
          <a:noFill/>
        </p:spPr>
        <p:txBody>
          <a:bodyPr wrap="square" rtlCol="0">
            <a:spAutoFit/>
          </a:bodyPr>
          <a:lstStyle/>
          <a:p>
            <a:pPr algn="ctr"/>
            <a:r>
              <a:rPr lang="en-GB" sz="5400" cap="all" dirty="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rPr>
              <a:t>Students creating their </a:t>
            </a:r>
            <a:endParaRPr lang="en-GB" sz="5400" cap="all" dirty="0" smtClean="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endParaRPr>
          </a:p>
          <a:p>
            <a:pPr algn="ctr"/>
            <a:r>
              <a:rPr lang="en-GB" sz="5400" cap="all" dirty="0" smtClean="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rPr>
              <a:t>Vlogs </a:t>
            </a:r>
            <a:r>
              <a:rPr lang="en-GB" sz="5400" cap="all" dirty="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rPr>
              <a:t>in the ICT Lab</a:t>
            </a:r>
          </a:p>
        </p:txBody>
      </p:sp>
    </p:spTree>
    <p:extLst>
      <p:ext uri="{BB962C8B-B14F-4D97-AF65-F5344CB8AC3E}">
        <p14:creationId xmlns:p14="http://schemas.microsoft.com/office/powerpoint/2010/main" val="6610886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Implementation of action 2</a:t>
            </a:r>
            <a:endParaRPr lang="en-GB" dirty="0"/>
          </a:p>
        </p:txBody>
      </p:sp>
      <p:sp>
        <p:nvSpPr>
          <p:cNvPr id="3" name="Content Placeholder 2"/>
          <p:cNvSpPr>
            <a:spLocks noGrp="1"/>
          </p:cNvSpPr>
          <p:nvPr>
            <p:ph idx="1"/>
          </p:nvPr>
        </p:nvSpPr>
        <p:spPr>
          <a:xfrm>
            <a:off x="1069848" y="2121408"/>
            <a:ext cx="7038982" cy="4050792"/>
          </a:xfrm>
        </p:spPr>
        <p:txBody>
          <a:bodyPr>
            <a:normAutofit fontScale="92500" lnSpcReduction="10000"/>
          </a:bodyPr>
          <a:lstStyle/>
          <a:p>
            <a:r>
              <a:rPr lang="en-GB" sz="2800" dirty="0" smtClean="0">
                <a:latin typeface="Andika" panose="02000000000000000000" pitchFamily="2" charset="0"/>
                <a:ea typeface="Andika" panose="02000000000000000000" pitchFamily="2" charset="0"/>
                <a:cs typeface="Andika" panose="02000000000000000000" pitchFamily="2" charset="0"/>
              </a:rPr>
              <a:t> Took place on the 30</a:t>
            </a:r>
            <a:r>
              <a:rPr lang="en-GB" sz="2800" baseline="30000" dirty="0" smtClean="0">
                <a:latin typeface="Andika" panose="02000000000000000000" pitchFamily="2" charset="0"/>
                <a:ea typeface="Andika" panose="02000000000000000000" pitchFamily="2" charset="0"/>
                <a:cs typeface="Andika" panose="02000000000000000000" pitchFamily="2" charset="0"/>
              </a:rPr>
              <a:t>th</a:t>
            </a:r>
            <a:r>
              <a:rPr lang="en-GB" sz="2800" dirty="0" smtClean="0">
                <a:latin typeface="Andika" panose="02000000000000000000" pitchFamily="2" charset="0"/>
                <a:ea typeface="Andika" panose="02000000000000000000" pitchFamily="2" charset="0"/>
                <a:cs typeface="Andika" panose="02000000000000000000" pitchFamily="2" charset="0"/>
              </a:rPr>
              <a:t> and 31</a:t>
            </a:r>
            <a:r>
              <a:rPr lang="en-GB" sz="2800" baseline="30000" dirty="0" smtClean="0">
                <a:latin typeface="Andika" panose="02000000000000000000" pitchFamily="2" charset="0"/>
                <a:ea typeface="Andika" panose="02000000000000000000" pitchFamily="2" charset="0"/>
                <a:cs typeface="Andika" panose="02000000000000000000" pitchFamily="2" charset="0"/>
              </a:rPr>
              <a:t>st</a:t>
            </a:r>
            <a:r>
              <a:rPr lang="en-GB" sz="2800" dirty="0" smtClean="0">
                <a:latin typeface="Andika" panose="02000000000000000000" pitchFamily="2" charset="0"/>
                <a:ea typeface="Andika" panose="02000000000000000000" pitchFamily="2" charset="0"/>
                <a:cs typeface="Andika" panose="02000000000000000000" pitchFamily="2" charset="0"/>
              </a:rPr>
              <a:t> of October 2017 </a:t>
            </a:r>
          </a:p>
          <a:p>
            <a:endParaRPr lang="en-GB" sz="2800" dirty="0" smtClean="0">
              <a:latin typeface="Andika" panose="02000000000000000000" pitchFamily="2" charset="0"/>
              <a:ea typeface="Andika" panose="02000000000000000000" pitchFamily="2" charset="0"/>
              <a:cs typeface="Andika" panose="02000000000000000000" pitchFamily="2" charset="0"/>
            </a:endParaRPr>
          </a:p>
          <a:p>
            <a:r>
              <a:rPr lang="en-GB" sz="2800" dirty="0" smtClean="0">
                <a:latin typeface="Andika" panose="02000000000000000000" pitchFamily="2" charset="0"/>
                <a:ea typeface="Andika" panose="02000000000000000000" pitchFamily="2" charset="0"/>
                <a:cs typeface="Andika" panose="02000000000000000000" pitchFamily="2" charset="0"/>
              </a:rPr>
              <a:t> At school.  </a:t>
            </a:r>
          </a:p>
          <a:p>
            <a:endParaRPr lang="en-GB" sz="2800" dirty="0" smtClean="0">
              <a:latin typeface="Andika" panose="02000000000000000000" pitchFamily="2" charset="0"/>
              <a:ea typeface="Andika" panose="02000000000000000000" pitchFamily="2" charset="0"/>
              <a:cs typeface="Andika" panose="02000000000000000000" pitchFamily="2" charset="0"/>
            </a:endParaRPr>
          </a:p>
          <a:p>
            <a:r>
              <a:rPr lang="en-GB" sz="2800" dirty="0">
                <a:latin typeface="Andika" panose="02000000000000000000" pitchFamily="2" charset="0"/>
                <a:ea typeface="Andika" panose="02000000000000000000" pitchFamily="2" charset="0"/>
                <a:cs typeface="Andika" panose="02000000000000000000" pitchFamily="2" charset="0"/>
              </a:rPr>
              <a:t> </a:t>
            </a:r>
            <a:r>
              <a:rPr lang="en-GB" sz="2800" dirty="0" smtClean="0">
                <a:latin typeface="Andika" panose="02000000000000000000" pitchFamily="2" charset="0"/>
                <a:ea typeface="Andika" panose="02000000000000000000" pitchFamily="2" charset="0"/>
                <a:cs typeface="Andika" panose="02000000000000000000" pitchFamily="2" charset="0"/>
              </a:rPr>
              <a:t>A 10-hour lesson which was spread over two days.</a:t>
            </a:r>
          </a:p>
          <a:p>
            <a:endParaRPr lang="en-GB" sz="2800" dirty="0" smtClean="0">
              <a:latin typeface="Andika" panose="02000000000000000000" pitchFamily="2" charset="0"/>
              <a:ea typeface="Andika" panose="02000000000000000000" pitchFamily="2" charset="0"/>
              <a:cs typeface="Andika" panose="02000000000000000000" pitchFamily="2" charset="0"/>
            </a:endParaRPr>
          </a:p>
          <a:p>
            <a:r>
              <a:rPr lang="en-GB" sz="2800" dirty="0" smtClean="0">
                <a:latin typeface="Andika" panose="02000000000000000000" pitchFamily="2" charset="0"/>
                <a:ea typeface="Andika" panose="02000000000000000000" pitchFamily="2" charset="0"/>
                <a:cs typeface="Andika" panose="02000000000000000000" pitchFamily="2" charset="0"/>
              </a:rPr>
              <a:t> Topic was MUSIC</a:t>
            </a:r>
            <a:endParaRPr lang="en-GB" sz="2800" dirty="0">
              <a:latin typeface="Andika" panose="02000000000000000000" pitchFamily="2" charset="0"/>
              <a:ea typeface="Andika" panose="02000000000000000000" pitchFamily="2" charset="0"/>
              <a:cs typeface="Andika" panose="02000000000000000000" pitchFamily="2" charset="0"/>
            </a:endParaRPr>
          </a:p>
        </p:txBody>
      </p:sp>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8444" y="2667374"/>
            <a:ext cx="3945147" cy="2958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137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Aims of lesson</a:t>
            </a:r>
            <a:endParaRPr lang="en-GB" dirty="0"/>
          </a:p>
        </p:txBody>
      </p:sp>
      <p:sp>
        <p:nvSpPr>
          <p:cNvPr id="3" name="Content Placeholder 2"/>
          <p:cNvSpPr>
            <a:spLocks noGrp="1"/>
          </p:cNvSpPr>
          <p:nvPr>
            <p:ph idx="1"/>
          </p:nvPr>
        </p:nvSpPr>
        <p:spPr>
          <a:xfrm>
            <a:off x="1069848" y="2093976"/>
            <a:ext cx="10279470" cy="4554474"/>
          </a:xfrm>
        </p:spPr>
        <p:txBody>
          <a:bodyPr>
            <a:normAutofit lnSpcReduction="10000"/>
          </a:bodyPr>
          <a:lstStyle/>
          <a:p>
            <a:r>
              <a:rPr lang="en-GB" sz="2800" dirty="0" smtClean="0">
                <a:latin typeface="Andika" panose="02000000000000000000" pitchFamily="2" charset="0"/>
                <a:ea typeface="Andika" panose="02000000000000000000" pitchFamily="2" charset="0"/>
                <a:cs typeface="Andika" panose="02000000000000000000" pitchFamily="2" charset="0"/>
              </a:rPr>
              <a:t> Students had to make use of the knowledge learnt about different music styles and lyrics writing, to write a blog related to music.  </a:t>
            </a:r>
          </a:p>
          <a:p>
            <a:endParaRPr lang="en-GB" sz="2800" dirty="0">
              <a:latin typeface="Andika" panose="02000000000000000000" pitchFamily="2" charset="0"/>
              <a:ea typeface="Andika" panose="02000000000000000000" pitchFamily="2" charset="0"/>
              <a:cs typeface="Andika" panose="02000000000000000000" pitchFamily="2" charset="0"/>
            </a:endParaRPr>
          </a:p>
          <a:p>
            <a:r>
              <a:rPr lang="en-GB" sz="2800" dirty="0" smtClean="0">
                <a:latin typeface="Andika" panose="02000000000000000000" pitchFamily="2" charset="0"/>
                <a:ea typeface="Andika" panose="02000000000000000000" pitchFamily="2" charset="0"/>
                <a:cs typeface="Andika" panose="02000000000000000000" pitchFamily="2" charset="0"/>
              </a:rPr>
              <a:t> Students also had to read about a particular singer and come up with a set of interview questions which could be 			</a:t>
            </a:r>
            <a:r>
              <a:rPr lang="en-GB" sz="2800" dirty="0">
                <a:latin typeface="Andika" panose="02000000000000000000" pitchFamily="2" charset="0"/>
                <a:ea typeface="Andika" panose="02000000000000000000" pitchFamily="2" charset="0"/>
                <a:cs typeface="Andika" panose="02000000000000000000" pitchFamily="2" charset="0"/>
              </a:rPr>
              <a:t>	</a:t>
            </a:r>
            <a:r>
              <a:rPr lang="en-GB" sz="2800" dirty="0" smtClean="0">
                <a:latin typeface="Andika" panose="02000000000000000000" pitchFamily="2" charset="0"/>
                <a:ea typeface="Andika" panose="02000000000000000000" pitchFamily="2" charset="0"/>
                <a:cs typeface="Andika" panose="02000000000000000000" pitchFamily="2" charset="0"/>
              </a:rPr>
              <a:t>asked to this same singer. </a:t>
            </a:r>
          </a:p>
          <a:p>
            <a:endParaRPr lang="en-GB" sz="2800" dirty="0">
              <a:latin typeface="Andika" panose="02000000000000000000" pitchFamily="2" charset="0"/>
              <a:ea typeface="Andika" panose="02000000000000000000" pitchFamily="2" charset="0"/>
              <a:cs typeface="Andika" panose="02000000000000000000" pitchFamily="2" charset="0"/>
            </a:endParaRPr>
          </a:p>
          <a:p>
            <a:pPr marL="0" indent="0">
              <a:buNone/>
              <a:tabLst>
                <a:tab pos="2509838" algn="l"/>
              </a:tabLst>
            </a:pPr>
            <a:r>
              <a:rPr lang="en-GB" sz="2800" b="1" dirty="0" smtClean="0">
                <a:latin typeface="Andika" panose="02000000000000000000" pitchFamily="2" charset="0"/>
                <a:ea typeface="Andika" panose="02000000000000000000" pitchFamily="2" charset="0"/>
                <a:cs typeface="Andika" panose="02000000000000000000" pitchFamily="2" charset="0"/>
              </a:rPr>
              <a:t>	The main methodologies used to achieve 		these aims include: Co-operative learning, the 	Learning </a:t>
            </a:r>
            <a:r>
              <a:rPr lang="en-GB" sz="2800" b="1" dirty="0">
                <a:latin typeface="Andika" panose="02000000000000000000" pitchFamily="2" charset="0"/>
                <a:ea typeface="Andika" panose="02000000000000000000" pitchFamily="2" charset="0"/>
                <a:cs typeface="Andika" panose="02000000000000000000" pitchFamily="2" charset="0"/>
              </a:rPr>
              <a:t>S</a:t>
            </a:r>
            <a:r>
              <a:rPr lang="en-GB" sz="2800" b="1" dirty="0" smtClean="0">
                <a:latin typeface="Andika" panose="02000000000000000000" pitchFamily="2" charset="0"/>
                <a:ea typeface="Andika" panose="02000000000000000000" pitchFamily="2" charset="0"/>
                <a:cs typeface="Andika" panose="02000000000000000000" pitchFamily="2" charset="0"/>
              </a:rPr>
              <a:t>cenarios and Flipped </a:t>
            </a:r>
            <a:r>
              <a:rPr lang="en-GB" sz="2800" b="1" dirty="0">
                <a:latin typeface="Andika" panose="02000000000000000000" pitchFamily="2" charset="0"/>
                <a:ea typeface="Andika" panose="02000000000000000000" pitchFamily="2" charset="0"/>
                <a:cs typeface="Andika" panose="02000000000000000000" pitchFamily="2" charset="0"/>
              </a:rPr>
              <a:t>C</a:t>
            </a:r>
            <a:r>
              <a:rPr lang="en-GB" sz="2800" b="1" dirty="0" smtClean="0">
                <a:latin typeface="Andika" panose="02000000000000000000" pitchFamily="2" charset="0"/>
                <a:ea typeface="Andika" panose="02000000000000000000" pitchFamily="2" charset="0"/>
                <a:cs typeface="Andika" panose="02000000000000000000" pitchFamily="2" charset="0"/>
              </a:rPr>
              <a:t>lassroom.</a:t>
            </a:r>
            <a:endParaRPr lang="en-GB" sz="2800" b="1" dirty="0">
              <a:latin typeface="Andika" panose="02000000000000000000" pitchFamily="2" charset="0"/>
              <a:ea typeface="Andika" panose="02000000000000000000" pitchFamily="2" charset="0"/>
              <a:cs typeface="Andika" panose="02000000000000000000" pitchFamily="2" charset="0"/>
            </a:endParaRPr>
          </a:p>
        </p:txBody>
      </p:sp>
      <p:pic>
        <p:nvPicPr>
          <p:cNvPr id="3074" name="Picture 2" descr="Image result for ai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674" y="4442659"/>
            <a:ext cx="2979831" cy="2304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345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1. Transversal and basic skills</a:t>
            </a:r>
            <a:endParaRPr lang="en-GB" dirty="0"/>
          </a:p>
        </p:txBody>
      </p:sp>
      <p:sp>
        <p:nvSpPr>
          <p:cNvPr id="3" name="Content Placeholder 2"/>
          <p:cNvSpPr>
            <a:spLocks noGrp="1"/>
          </p:cNvSpPr>
          <p:nvPr>
            <p:ph idx="1"/>
          </p:nvPr>
        </p:nvSpPr>
        <p:spPr>
          <a:xfrm>
            <a:off x="1069848" y="2121408"/>
            <a:ext cx="10532872" cy="4584192"/>
          </a:xfrm>
        </p:spPr>
        <p:txBody>
          <a:bodyPr>
            <a:normAutofit lnSpcReduction="10000"/>
          </a:bodyPr>
          <a:lstStyle/>
          <a:p>
            <a:pPr marL="0" indent="0">
              <a:buNone/>
            </a:pPr>
            <a:r>
              <a:rPr lang="en-GB" sz="2800" b="1" dirty="0" smtClean="0">
                <a:latin typeface="Andika" panose="02000000000000000000" pitchFamily="2" charset="0"/>
                <a:ea typeface="Andika" panose="02000000000000000000" pitchFamily="2" charset="0"/>
                <a:cs typeface="Andika" panose="02000000000000000000" pitchFamily="2" charset="0"/>
              </a:rPr>
              <a:t>				Transversal skills and competences 					            are relevant to a broad range of 						            occupations and sectors. They are 					            often referred to as </a:t>
            </a:r>
            <a:r>
              <a:rPr lang="en-GB" sz="2800" b="1" i="1" dirty="0" smtClean="0">
                <a:latin typeface="Andika" panose="02000000000000000000" pitchFamily="2" charset="0"/>
                <a:ea typeface="Andika" panose="02000000000000000000" pitchFamily="2" charset="0"/>
                <a:cs typeface="Andika" panose="02000000000000000000" pitchFamily="2" charset="0"/>
              </a:rPr>
              <a:t>Core skills</a:t>
            </a:r>
            <a:r>
              <a:rPr lang="en-GB" sz="2800" b="1" dirty="0" smtClean="0">
                <a:latin typeface="Andika" panose="02000000000000000000" pitchFamily="2" charset="0"/>
                <a:ea typeface="Andika" panose="02000000000000000000" pitchFamily="2" charset="0"/>
                <a:cs typeface="Andika" panose="02000000000000000000" pitchFamily="2" charset="0"/>
              </a:rPr>
              <a:t>, </a:t>
            </a:r>
            <a:r>
              <a:rPr lang="en-GB" sz="2800" b="1" i="1" dirty="0" smtClean="0">
                <a:latin typeface="Andika" panose="02000000000000000000" pitchFamily="2" charset="0"/>
                <a:ea typeface="Andika" panose="02000000000000000000" pitchFamily="2" charset="0"/>
                <a:cs typeface="Andika" panose="02000000000000000000" pitchFamily="2" charset="0"/>
              </a:rPr>
              <a:t>Basic 					            skills </a:t>
            </a:r>
            <a:r>
              <a:rPr lang="en-GB" sz="2800" b="1" dirty="0" smtClean="0">
                <a:latin typeface="Andika" panose="02000000000000000000" pitchFamily="2" charset="0"/>
                <a:ea typeface="Andika" panose="02000000000000000000" pitchFamily="2" charset="0"/>
                <a:cs typeface="Andika" panose="02000000000000000000" pitchFamily="2" charset="0"/>
              </a:rPr>
              <a:t>or </a:t>
            </a:r>
            <a:r>
              <a:rPr lang="en-GB" sz="2800" b="1" i="1" dirty="0" smtClean="0">
                <a:latin typeface="Andika" panose="02000000000000000000" pitchFamily="2" charset="0"/>
                <a:ea typeface="Andika" panose="02000000000000000000" pitchFamily="2" charset="0"/>
                <a:cs typeface="Andika" panose="02000000000000000000" pitchFamily="2" charset="0"/>
              </a:rPr>
              <a:t>Soft skills</a:t>
            </a:r>
            <a:r>
              <a:rPr lang="en-GB" sz="2800" b="1" dirty="0" smtClean="0">
                <a:latin typeface="Andika" panose="02000000000000000000" pitchFamily="2" charset="0"/>
                <a:ea typeface="Andika" panose="02000000000000000000" pitchFamily="2" charset="0"/>
                <a:cs typeface="Andika" panose="02000000000000000000" pitchFamily="2" charset="0"/>
              </a:rPr>
              <a:t>.  </a:t>
            </a:r>
          </a:p>
          <a:p>
            <a:pPr marL="0" indent="0">
              <a:buNone/>
            </a:pPr>
            <a:endParaRPr lang="en-GB" sz="2800" b="1" dirty="0" smtClean="0">
              <a:latin typeface="Andika" panose="02000000000000000000" pitchFamily="2" charset="0"/>
              <a:ea typeface="Andika" panose="02000000000000000000" pitchFamily="2" charset="0"/>
              <a:cs typeface="Andika" panose="02000000000000000000" pitchFamily="2" charset="0"/>
            </a:endParaRPr>
          </a:p>
          <a:p>
            <a:r>
              <a:rPr lang="en-GB" sz="2800" dirty="0" smtClean="0">
                <a:latin typeface="Andika" panose="02000000000000000000" pitchFamily="2" charset="0"/>
                <a:ea typeface="Andika" panose="02000000000000000000" pitchFamily="2" charset="0"/>
                <a:cs typeface="Andika" panose="02000000000000000000" pitchFamily="2" charset="0"/>
              </a:rPr>
              <a:t> Students achieved this through the implementation of Action 2 because they had to recognise different genres of music, listen to and evaluate lyrics from different songs, identify poetic language and make use of academic English. This was enhanced through the knowledge and use of ICT. </a:t>
            </a:r>
          </a:p>
          <a:p>
            <a:endParaRPr lang="en-GB" sz="2800" dirty="0">
              <a:latin typeface="Andika" panose="02000000000000000000" pitchFamily="2" charset="0"/>
              <a:ea typeface="Andika" panose="02000000000000000000" pitchFamily="2" charset="0"/>
              <a:cs typeface="Andika" panose="02000000000000000000" pitchFamily="2" charset="0"/>
            </a:endParaRPr>
          </a:p>
          <a:p>
            <a:endParaRPr lang="en-GB" sz="2800" dirty="0">
              <a:latin typeface="Andika" panose="02000000000000000000" pitchFamily="2" charset="0"/>
              <a:ea typeface="Andika" panose="02000000000000000000" pitchFamily="2" charset="0"/>
              <a:cs typeface="Andika" panose="02000000000000000000" pitchFamily="2" charset="0"/>
            </a:endParaRPr>
          </a:p>
        </p:txBody>
      </p:sp>
      <p:pic>
        <p:nvPicPr>
          <p:cNvPr id="4098" name="Picture 2" descr="Image result for basic skil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94387"/>
            <a:ext cx="4710299" cy="2779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7474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2</a:t>
            </a:r>
            <a:r>
              <a:rPr lang="en-GB" dirty="0" smtClean="0"/>
              <a:t>. Using problem-based and inquiry-based learning</a:t>
            </a:r>
            <a:endParaRPr lang="en-GB" dirty="0"/>
          </a:p>
        </p:txBody>
      </p:sp>
      <p:sp>
        <p:nvSpPr>
          <p:cNvPr id="3" name="Content Placeholder 2"/>
          <p:cNvSpPr>
            <a:spLocks noGrp="1"/>
          </p:cNvSpPr>
          <p:nvPr>
            <p:ph idx="1"/>
          </p:nvPr>
        </p:nvSpPr>
        <p:spPr>
          <a:xfrm>
            <a:off x="1069848" y="2121408"/>
            <a:ext cx="10058400" cy="4563872"/>
          </a:xfrm>
        </p:spPr>
        <p:txBody>
          <a:bodyPr>
            <a:normAutofit/>
          </a:bodyPr>
          <a:lstStyle/>
          <a:p>
            <a:r>
              <a:rPr lang="en-GB" dirty="0"/>
              <a:t> </a:t>
            </a:r>
            <a:r>
              <a:rPr lang="en-GB" sz="2800" dirty="0" smtClean="0">
                <a:latin typeface="Andika" panose="02000000000000000000" pitchFamily="2" charset="0"/>
                <a:ea typeface="Andika" panose="02000000000000000000" pitchFamily="2" charset="0"/>
                <a:cs typeface="Andika" panose="02000000000000000000" pitchFamily="2" charset="0"/>
              </a:rPr>
              <a:t>We had a local music blog writer, Mr. Michael </a:t>
            </a:r>
            <a:r>
              <a:rPr lang="en-GB" sz="2800" dirty="0" err="1" smtClean="0">
                <a:latin typeface="Andika" panose="02000000000000000000" pitchFamily="2" charset="0"/>
                <a:ea typeface="Andika" panose="02000000000000000000" pitchFamily="2" charset="0"/>
                <a:cs typeface="Andika" panose="02000000000000000000" pitchFamily="2" charset="0"/>
              </a:rPr>
              <a:t>Bugeja</a:t>
            </a:r>
            <a:r>
              <a:rPr lang="en-GB" sz="2800" dirty="0" smtClean="0">
                <a:latin typeface="Andika" panose="02000000000000000000" pitchFamily="2" charset="0"/>
                <a:ea typeface="Andika" panose="02000000000000000000" pitchFamily="2" charset="0"/>
                <a:cs typeface="Andika" panose="02000000000000000000" pitchFamily="2" charset="0"/>
              </a:rPr>
              <a:t> of: </a:t>
            </a:r>
            <a:r>
              <a:rPr lang="en-GB" sz="2800" dirty="0" smtClean="0">
                <a:latin typeface="Andika" panose="02000000000000000000" pitchFamily="2" charset="0"/>
                <a:ea typeface="Andika" panose="02000000000000000000" pitchFamily="2" charset="0"/>
                <a:cs typeface="Andika" panose="02000000000000000000" pitchFamily="2" charset="0"/>
                <a:hlinkClick r:id="rId2"/>
              </a:rPr>
              <a:t>www.mikebugeja.com</a:t>
            </a:r>
            <a:r>
              <a:rPr lang="en-GB" sz="2800" dirty="0" smtClean="0">
                <a:latin typeface="Andika" panose="02000000000000000000" pitchFamily="2" charset="0"/>
                <a:ea typeface="Andika" panose="02000000000000000000" pitchFamily="2" charset="0"/>
                <a:cs typeface="Andika" panose="02000000000000000000" pitchFamily="2" charset="0"/>
              </a:rPr>
              <a:t> ; as a guest for the first phase of the lesson.</a:t>
            </a:r>
          </a:p>
          <a:p>
            <a:endParaRPr lang="en-GB" sz="2800" dirty="0" smtClean="0">
              <a:latin typeface="Andika" panose="02000000000000000000" pitchFamily="2" charset="0"/>
              <a:ea typeface="Andika" panose="02000000000000000000" pitchFamily="2" charset="0"/>
              <a:cs typeface="Andika" panose="02000000000000000000" pitchFamily="2" charset="0"/>
            </a:endParaRPr>
          </a:p>
          <a:p>
            <a:r>
              <a:rPr lang="en-GB" sz="2800" dirty="0" smtClean="0">
                <a:latin typeface="Andika" panose="02000000000000000000" pitchFamily="2" charset="0"/>
                <a:ea typeface="Andika" panose="02000000000000000000" pitchFamily="2" charset="0"/>
                <a:cs typeface="Andika" panose="02000000000000000000" pitchFamily="2" charset="0"/>
              </a:rPr>
              <a:t> Students were able to ask questions about blog-writing to our guest, which then helped them improve their final product.  </a:t>
            </a:r>
          </a:p>
          <a:p>
            <a:endParaRPr lang="en-GB" sz="2800" dirty="0" smtClean="0">
              <a:latin typeface="Andika" panose="02000000000000000000" pitchFamily="2" charset="0"/>
              <a:ea typeface="Andika" panose="02000000000000000000" pitchFamily="2" charset="0"/>
              <a:cs typeface="Andika" panose="02000000000000000000" pitchFamily="2" charset="0"/>
            </a:endParaRPr>
          </a:p>
          <a:p>
            <a:r>
              <a:rPr lang="en-GB" sz="2800" dirty="0">
                <a:latin typeface="Andika" panose="02000000000000000000" pitchFamily="2" charset="0"/>
                <a:ea typeface="Andika" panose="02000000000000000000" pitchFamily="2" charset="0"/>
                <a:cs typeface="Andika" panose="02000000000000000000" pitchFamily="2" charset="0"/>
              </a:rPr>
              <a:t> </a:t>
            </a:r>
            <a:r>
              <a:rPr lang="en-GB" sz="2800" dirty="0" smtClean="0">
                <a:latin typeface="Andika" panose="02000000000000000000" pitchFamily="2" charset="0"/>
                <a:ea typeface="Andika" panose="02000000000000000000" pitchFamily="2" charset="0"/>
                <a:cs typeface="Andika" panose="02000000000000000000" pitchFamily="2" charset="0"/>
              </a:rPr>
              <a:t>This enhanced inquiry-based learning as students got to learn by asking questions themselves.</a:t>
            </a:r>
            <a:endParaRPr lang="en-GB" sz="2800" dirty="0">
              <a:latin typeface="Andika" panose="02000000000000000000" pitchFamily="2" charset="0"/>
              <a:ea typeface="Andika" panose="02000000000000000000" pitchFamily="2" charset="0"/>
              <a:cs typeface="Andika" panose="02000000000000000000" pitchFamily="2" charset="0"/>
            </a:endParaRPr>
          </a:p>
        </p:txBody>
      </p:sp>
    </p:spTree>
    <p:extLst>
      <p:ext uri="{BB962C8B-B14F-4D97-AF65-F5344CB8AC3E}">
        <p14:creationId xmlns:p14="http://schemas.microsoft.com/office/powerpoint/2010/main" val="21752341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073094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73296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5112095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xmlns=""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Wood Type</Template>
  <TotalTime>286</TotalTime>
  <Words>473</Words>
  <Application>Microsoft Office PowerPoint</Application>
  <PresentationFormat>Aangepast</PresentationFormat>
  <Paragraphs>62</Paragraphs>
  <Slides>23</Slides>
  <Notes>0</Notes>
  <HiddenSlides>0</HiddenSlides>
  <MMClips>0</MMClips>
  <ScaleCrop>false</ScaleCrop>
  <HeadingPairs>
    <vt:vector size="4" baseType="variant">
      <vt:variant>
        <vt:lpstr>Thema</vt:lpstr>
      </vt:variant>
      <vt:variant>
        <vt:i4>1</vt:i4>
      </vt:variant>
      <vt:variant>
        <vt:lpstr>Diatitels</vt:lpstr>
      </vt:variant>
      <vt:variant>
        <vt:i4>23</vt:i4>
      </vt:variant>
    </vt:vector>
  </HeadingPairs>
  <TitlesOfParts>
    <vt:vector size="24" baseType="lpstr">
      <vt:lpstr>Wood Type</vt:lpstr>
      <vt:lpstr>Erasmus+</vt:lpstr>
      <vt:lpstr>Aims of action 2</vt:lpstr>
      <vt:lpstr>Implementation of action 2</vt:lpstr>
      <vt:lpstr>Aims of lesson</vt:lpstr>
      <vt:lpstr>1. Transversal and basic skills</vt:lpstr>
      <vt:lpstr>2. Using problem-based and inquiry-based learning</vt:lpstr>
      <vt:lpstr>PowerPoint-presentatie</vt:lpstr>
      <vt:lpstr>PowerPoint-presentatie</vt:lpstr>
      <vt:lpstr>PowerPoint-presentatie</vt:lpstr>
      <vt:lpstr>3. Cross curricular approach</vt:lpstr>
      <vt:lpstr>4. The use of Labs</vt:lpstr>
      <vt:lpstr>Implementation Activities for Action 2</vt:lpstr>
      <vt:lpstr>PowerPoint-presentatie</vt:lpstr>
      <vt:lpstr>5. Cooperative learning methods</vt:lpstr>
      <vt:lpstr>PowerPoint-presentatie</vt:lpstr>
      <vt:lpstr>6. The use of ict</vt:lpstr>
      <vt:lpstr>PowerPoint-presentatie</vt:lpstr>
      <vt:lpstr>PowerPoint-presentatie</vt:lpstr>
      <vt:lpstr>PowerPoint-presentatie</vt:lpstr>
      <vt:lpstr>PowerPoint-presentatie</vt:lpstr>
      <vt:lpstr>PowerPoint-presentatie</vt:lpstr>
      <vt:lpstr>6. The use of ICt</vt:lpstr>
      <vt:lpstr>PowerPoint-presentatie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Erasmus+</dc:title>
  <dc:creator>Johanna Galea</dc:creator>
  <cp:lastModifiedBy>Bogaard, N.W.M.</cp:lastModifiedBy>
  <cp:revision>27</cp:revision>
  <dcterms:created xsi:type="dcterms:W3CDTF">2018-05-15T06:45:35Z</dcterms:created>
  <dcterms:modified xsi:type="dcterms:W3CDTF">2018-10-16T07:34:25Z</dcterms:modified>
</cp:coreProperties>
</file>