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1"/>
  </p:notesMasterIdLst>
  <p:handoutMasterIdLst>
    <p:handoutMasterId r:id="rId12"/>
  </p:handoutMasterIdLst>
  <p:sldIdLst>
    <p:sldId id="257" r:id="rId3"/>
    <p:sldId id="258" r:id="rId4"/>
    <p:sldId id="269" r:id="rId5"/>
    <p:sldId id="266" r:id="rId6"/>
    <p:sldId id="261" r:id="rId7"/>
    <p:sldId id="268" r:id="rId8"/>
    <p:sldId id="267" r:id="rId9"/>
    <p:sldId id="265" r:id="rId10"/>
  </p:sldIdLst>
  <p:sldSz cx="12188825"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orient="horz" pos="921">
          <p15:clr>
            <a:srgbClr val="A4A3A4"/>
          </p15:clr>
        </p15:guide>
        <p15:guide id="3" orient="horz" pos="1035">
          <p15:clr>
            <a:srgbClr val="A4A3A4"/>
          </p15:clr>
        </p15:guide>
        <p15:guide id="4" orient="horz" pos="3888">
          <p15:clr>
            <a:srgbClr val="A4A3A4"/>
          </p15:clr>
        </p15:guide>
        <p15:guide id="5" orient="horz" pos="2784">
          <p15:clr>
            <a:srgbClr val="A4A3A4"/>
          </p15:clr>
        </p15:guide>
        <p15:guide id="6" orient="horz" pos="432">
          <p15:clr>
            <a:srgbClr val="A4A3A4"/>
          </p15:clr>
        </p15:guide>
        <p15:guide id="7" orient="horz" pos="3648">
          <p15:clr>
            <a:srgbClr val="A4A3A4"/>
          </p15:clr>
        </p15:guide>
        <p15:guide id="8" pos="959">
          <p15:clr>
            <a:srgbClr val="A4A3A4"/>
          </p15:clr>
        </p15:guide>
        <p15:guide id="9" pos="6719">
          <p15:clr>
            <a:srgbClr val="A4A3A4"/>
          </p15:clr>
        </p15:guide>
        <p15:guide id="10" pos="719">
          <p15:clr>
            <a:srgbClr val="A4A3A4"/>
          </p15:clr>
        </p15:guide>
        <p15:guide id="11" pos="6959">
          <p15:clr>
            <a:srgbClr val="A4A3A4"/>
          </p15:clr>
        </p15:guide>
        <p15:guide id="12" pos="3839">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howGuides="1">
      <p:cViewPr varScale="1">
        <p:scale>
          <a:sx n="89" d="100"/>
          <a:sy n="89" d="100"/>
        </p:scale>
        <p:origin x="-432" y="-67"/>
      </p:cViewPr>
      <p:guideLst>
        <p:guide orient="horz" pos="2160"/>
        <p:guide orient="horz" pos="921"/>
        <p:guide orient="horz" pos="1035"/>
        <p:guide orient="horz" pos="3888"/>
        <p:guide orient="horz" pos="2784"/>
        <p:guide orient="horz" pos="432"/>
        <p:guide orient="horz" pos="3648"/>
        <p:guide pos="959"/>
        <p:guide pos="6719"/>
        <p:guide pos="719"/>
        <p:guide pos="6959"/>
        <p:guide pos="3839"/>
      </p:guideLst>
    </p:cSldViewPr>
  </p:slideViewPr>
  <p:notesTextViewPr>
    <p:cViewPr>
      <p:scale>
        <a:sx n="1" d="1"/>
        <a:sy n="1" d="1"/>
      </p:scale>
      <p:origin x="0" y="0"/>
    </p:cViewPr>
  </p:notesTextViewPr>
  <p:notesViewPr>
    <p:cSldViewPr showGuides="1">
      <p:cViewPr varScale="1">
        <p:scale>
          <a:sx n="83" d="100"/>
          <a:sy n="83" d="100"/>
        </p:scale>
        <p:origin x="14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pt-PT" smtClean="0"/>
              <a:t>21-10-2018</a:t>
            </a:fld>
            <a:endParaRPr lang="pt-PT" dirty="0"/>
          </a:p>
        </p:txBody>
      </p:sp>
      <p:sp>
        <p:nvSpPr>
          <p:cNvPr id="4" name="Marcador de Posição do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dirty="0"/>
          </a:p>
        </p:txBody>
      </p:sp>
      <p:sp>
        <p:nvSpPr>
          <p:cNvPr id="5" name="Marcador de Posição do Número do Diapositivo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lang="pt-PT" smtClean="0"/>
              <a:t>‹nr.›</a:t>
            </a:fld>
            <a:endParaRPr lang="pt-PT" dirty="0"/>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pt-PT" smtClean="0"/>
              <a:t>21-10-2018</a:t>
            </a:fld>
            <a:endParaRPr lang="pt-PT" dirty="0"/>
          </a:p>
        </p:txBody>
      </p:sp>
      <p:sp>
        <p:nvSpPr>
          <p:cNvPr id="4" name="Marcador de Posição da Imagem do Diapositivo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pt-PT" dirty="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dirty="0"/>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lang="pt-PT" smtClean="0"/>
              <a:t>‹nr.›</a:t>
            </a:fld>
            <a:endParaRPr lang="pt-PT" dirty="0"/>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2412" y="1643064"/>
            <a:ext cx="9144002" cy="2928936"/>
          </a:xfrm>
        </p:spPr>
        <p:txBody>
          <a:bodyPr>
            <a:noAutofit/>
          </a:bodyPr>
          <a:lstStyle>
            <a:lvl1pPr algn="ctr">
              <a:lnSpc>
                <a:spcPct val="80000"/>
              </a:lnSpc>
              <a:defRPr sz="6600">
                <a:solidFill>
                  <a:schemeClr val="tx1">
                    <a:lumMod val="75000"/>
                    <a:lumOff val="25000"/>
                  </a:schemeClr>
                </a:solidFill>
              </a:defRPr>
            </a:lvl1pPr>
          </a:lstStyle>
          <a:p>
            <a:r>
              <a:rPr lang="pt-PT" smtClean="0"/>
              <a:t>Clique para editar o estilo</a:t>
            </a:r>
            <a:endParaRPr lang="pt-PT" dirty="0"/>
          </a:p>
        </p:txBody>
      </p:sp>
      <p:sp>
        <p:nvSpPr>
          <p:cNvPr id="3" name="Subtítulo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Clique para editar o estilo do subtítulo do Modelo Global</a:t>
            </a: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3" name="Marcador de Posição do Rodapé 2"/>
          <p:cNvSpPr>
            <a:spLocks noGrp="1"/>
          </p:cNvSpPr>
          <p:nvPr>
            <p:ph type="ftr" sz="quarter" idx="11"/>
          </p:nvPr>
        </p:nvSpPr>
        <p:spPr/>
        <p:txBody>
          <a:bodyPr/>
          <a:lstStyle/>
          <a:p>
            <a:endParaRPr lang="pt-PT" dirty="0"/>
          </a:p>
        </p:txBody>
      </p:sp>
      <p:sp>
        <p:nvSpPr>
          <p:cNvPr id="4" name="Marcador de Posição do Número do Diapositivo 3"/>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7923212" y="1462088"/>
            <a:ext cx="3124201" cy="1966912"/>
          </a:xfrm>
        </p:spPr>
        <p:txBody>
          <a:bodyPr anchor="b">
            <a:normAutofit/>
          </a:bodyPr>
          <a:lstStyle>
            <a:lvl1pPr algn="l">
              <a:defRPr sz="3600" b="0"/>
            </a:lvl1pPr>
          </a:lstStyle>
          <a:p>
            <a:r>
              <a:rPr lang="pt-PT" smtClean="0"/>
              <a:t>Clique para editar o estilo</a:t>
            </a:r>
            <a:endParaRPr lang="pt-PT" dirty="0"/>
          </a:p>
        </p:txBody>
      </p:sp>
      <p:sp>
        <p:nvSpPr>
          <p:cNvPr id="3" name="Marcador de Posição de Conteúdo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o Texto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Editar os estilos de texto do Modelo Global</a:t>
            </a:r>
          </a:p>
        </p:txBody>
      </p:sp>
      <p:sp>
        <p:nvSpPr>
          <p:cNvPr id="5" name="Marcador de Posição da Data 4"/>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6" name="Marcador de Posição do Rodapé 5"/>
          <p:cNvSpPr>
            <a:spLocks noGrp="1"/>
          </p:cNvSpPr>
          <p:nvPr>
            <p:ph type="ftr" sz="quarter" idx="11"/>
          </p:nvPr>
        </p:nvSpPr>
        <p:spPr/>
        <p:txBody>
          <a:bodyPr/>
          <a:lstStyle/>
          <a:p>
            <a:endParaRPr lang="pt-PT" dirty="0"/>
          </a:p>
        </p:txBody>
      </p:sp>
      <p:sp>
        <p:nvSpPr>
          <p:cNvPr id="7" name="Marcador de Posição do Número do Diapositivo 6"/>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5" name="Rectângulo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0" name="Rectângulo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cxnSp>
        <p:nvCxnSpPr>
          <p:cNvPr id="11" name="Conexão recta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exão recta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ítulo 1"/>
          <p:cNvSpPr>
            <a:spLocks noGrp="1"/>
          </p:cNvSpPr>
          <p:nvPr>
            <p:ph type="title"/>
          </p:nvPr>
        </p:nvSpPr>
        <p:spPr>
          <a:xfrm>
            <a:off x="7923212" y="1643063"/>
            <a:ext cx="3124201" cy="2776537"/>
          </a:xfrm>
        </p:spPr>
        <p:txBody>
          <a:bodyPr anchor="b">
            <a:normAutofit/>
          </a:bodyPr>
          <a:lstStyle>
            <a:lvl1pPr algn="l">
              <a:defRPr sz="3600" b="0"/>
            </a:lvl1pPr>
          </a:lstStyle>
          <a:p>
            <a:r>
              <a:rPr lang="pt-PT" smtClean="0"/>
              <a:t>Clique para editar o estilo</a:t>
            </a:r>
            <a:endParaRPr lang="pt-PT" dirty="0"/>
          </a:p>
        </p:txBody>
      </p:sp>
      <p:sp>
        <p:nvSpPr>
          <p:cNvPr id="3" name="Marcador de Posição da Imagem 2"/>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pt-PT" dirty="0"/>
          </a:p>
        </p:txBody>
      </p:sp>
      <p:sp>
        <p:nvSpPr>
          <p:cNvPr id="4" name="Marcador de Posição do Texto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Editar os estilos de texto do Modelo Global</a:t>
            </a:r>
          </a:p>
        </p:txBody>
      </p:sp>
      <p:sp>
        <p:nvSpPr>
          <p:cNvPr id="12" name="Marcador de Posição da Data 11"/>
          <p:cNvSpPr>
            <a:spLocks noGrp="1"/>
          </p:cNvSpPr>
          <p:nvPr>
            <p:ph type="dt" sz="half" idx="10"/>
          </p:nvPr>
        </p:nvSpPr>
        <p:spPr/>
        <p:txBody>
          <a:bodyPr/>
          <a:lstStyle/>
          <a:p>
            <a:fld id="{A753D76A-AFCE-4D96-B917-CBEF96F7D1EB}" type="datetimeFigureOut">
              <a:rPr lang="pt-PT" smtClean="0"/>
              <a:pPr/>
              <a:t>21-10-2018</a:t>
            </a:fld>
            <a:endParaRPr lang="pt-PT" dirty="0"/>
          </a:p>
        </p:txBody>
      </p:sp>
      <p:sp>
        <p:nvSpPr>
          <p:cNvPr id="13" name="Marcador de Posição do Rodapé 12"/>
          <p:cNvSpPr>
            <a:spLocks noGrp="1"/>
          </p:cNvSpPr>
          <p:nvPr>
            <p:ph type="ftr" sz="quarter" idx="11"/>
          </p:nvPr>
        </p:nvSpPr>
        <p:spPr/>
        <p:txBody>
          <a:bodyPr/>
          <a:lstStyle/>
          <a:p>
            <a:endParaRPr lang="pt-PT" dirty="0"/>
          </a:p>
        </p:txBody>
      </p:sp>
      <p:sp>
        <p:nvSpPr>
          <p:cNvPr id="14" name="Marcador de Posição do Número do Diapositivo 13"/>
          <p:cNvSpPr>
            <a:spLocks noGrp="1"/>
          </p:cNvSpPr>
          <p:nvPr>
            <p:ph type="sldNum" sz="quarter" idx="12"/>
          </p:nvPr>
        </p:nvSpPr>
        <p:spPr/>
        <p:txBody>
          <a:bodyPr/>
          <a:lstStyle/>
          <a:p>
            <a:fld id="{F25A965E-3C11-4F28-82DC-E30D63FAC43C}" type="slidenum">
              <a:rPr lang="pt-PT" smtClean="0"/>
              <a:pPr/>
              <a:t>‹nr.›</a:t>
            </a:fld>
            <a:endParaRPr lang="pt-PT" dirty="0"/>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dirty="0"/>
          </a:p>
        </p:txBody>
      </p:sp>
      <p:sp>
        <p:nvSpPr>
          <p:cNvPr id="3" name="Marcador de Posição de Texto Vertical 2"/>
          <p:cNvSpPr>
            <a:spLocks noGrp="1"/>
          </p:cNvSpPr>
          <p:nvPr>
            <p:ph type="body" orient="vert" idx="1"/>
          </p:nvPr>
        </p:nvSpPr>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218612" y="685801"/>
            <a:ext cx="1828801" cy="5486400"/>
          </a:xfrm>
        </p:spPr>
        <p:txBody>
          <a:bodyPr vert="eaVert"/>
          <a:lstStyle/>
          <a:p>
            <a:r>
              <a:rPr lang="pt-PT" smtClean="0"/>
              <a:t>Clique para editar o estilo</a:t>
            </a:r>
            <a:endParaRPr lang="pt-PT" dirty="0"/>
          </a:p>
        </p:txBody>
      </p:sp>
      <p:sp>
        <p:nvSpPr>
          <p:cNvPr id="3" name="Marcador de Posição de Texto Vertical 2"/>
          <p:cNvSpPr>
            <a:spLocks noGrp="1"/>
          </p:cNvSpPr>
          <p:nvPr>
            <p:ph type="body" orient="vert" idx="1"/>
          </p:nvPr>
        </p:nvSpPr>
        <p:spPr>
          <a:xfrm>
            <a:off x="1141413" y="685800"/>
            <a:ext cx="7924799" cy="5486400"/>
          </a:xfrm>
        </p:spPr>
        <p:txBody>
          <a:bodyPr vert="eaVert"/>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Diapositivo de Título com Imagens">
    <p:spTree>
      <p:nvGrpSpPr>
        <p:cNvPr id="1" name=""/>
        <p:cNvGrpSpPr/>
        <p:nvPr/>
      </p:nvGrpSpPr>
      <p:grpSpPr>
        <a:xfrm>
          <a:off x="0" y="0"/>
          <a:ext cx="0" cy="0"/>
          <a:chOff x="0" y="0"/>
          <a:chExt cx="0" cy="0"/>
        </a:xfrm>
      </p:grpSpPr>
      <p:sp>
        <p:nvSpPr>
          <p:cNvPr id="7" name="Rectângulo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8" name="Rectângulo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9" name="Rectângulo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
        <p:nvSpPr>
          <p:cNvPr id="11" name="Marcador de Posição da Imagem 10"/>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pt-PT" smtClean="0"/>
              <a:t>Clique no ícone para adicionar uma imagem</a:t>
            </a:r>
            <a:endParaRPr lang="pt-PT" dirty="0"/>
          </a:p>
        </p:txBody>
      </p:sp>
      <p:sp>
        <p:nvSpPr>
          <p:cNvPr id="12" name="Marcador de Posição da Imagem 10"/>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pt-PT" smtClean="0"/>
              <a:t>Clique no ícone para adicionar uma imagem</a:t>
            </a:r>
            <a:endParaRPr lang="pt-PT" dirty="0"/>
          </a:p>
        </p:txBody>
      </p:sp>
      <p:sp>
        <p:nvSpPr>
          <p:cNvPr id="13" name="Marcador de Posição da Imagem 10"/>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pt-PT" smtClean="0"/>
              <a:t>Clique no ícone para adicionar uma imagem</a:t>
            </a:r>
            <a:endParaRPr lang="pt-PT" dirty="0"/>
          </a:p>
        </p:txBody>
      </p:sp>
      <p:sp>
        <p:nvSpPr>
          <p:cNvPr id="3" name="Subtítulo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Clique para editar o estilo do subtítulo do Modelo Global</a:t>
            </a:r>
            <a:endParaRPr lang="pt-PT" dirty="0"/>
          </a:p>
        </p:txBody>
      </p:sp>
      <p:sp>
        <p:nvSpPr>
          <p:cNvPr id="2" name="Título 1"/>
          <p:cNvSpPr>
            <a:spLocks noGrp="1"/>
          </p:cNvSpPr>
          <p:nvPr>
            <p:ph type="ctrTitle"/>
          </p:nvPr>
        </p:nvSpPr>
        <p:spPr>
          <a:xfrm>
            <a:off x="1522412" y="4843464"/>
            <a:ext cx="9144002" cy="947736"/>
          </a:xfrm>
        </p:spPr>
        <p:txBody>
          <a:bodyPr>
            <a:normAutofit/>
          </a:bodyPr>
          <a:lstStyle>
            <a:lvl1pPr algn="ctr">
              <a:lnSpc>
                <a:spcPct val="80000"/>
              </a:lnSpc>
              <a:defRPr sz="6000">
                <a:solidFill>
                  <a:schemeClr val="tx1">
                    <a:lumMod val="75000"/>
                    <a:lumOff val="25000"/>
                  </a:schemeClr>
                </a:solidFill>
              </a:defRPr>
            </a:lvl1pPr>
          </a:lstStyle>
          <a:p>
            <a:r>
              <a:rPr lang="pt-PT" smtClean="0"/>
              <a:t>Clique para editar o estilo</a:t>
            </a:r>
            <a:endParaRPr lang="pt-PT" dirty="0"/>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o de Título Alternativo com Imagens">
    <p:spTree>
      <p:nvGrpSpPr>
        <p:cNvPr id="1" name=""/>
        <p:cNvGrpSpPr/>
        <p:nvPr/>
      </p:nvGrpSpPr>
      <p:grpSpPr>
        <a:xfrm>
          <a:off x="0" y="0"/>
          <a:ext cx="0" cy="0"/>
          <a:chOff x="0" y="0"/>
          <a:chExt cx="0" cy="0"/>
        </a:xfrm>
      </p:grpSpPr>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
        <p:nvSpPr>
          <p:cNvPr id="11" name="Marcador de Posição da Imagem 10"/>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pt-PT" smtClean="0"/>
              <a:t>Clique no ícone para adicionar uma imagem</a:t>
            </a:r>
            <a:endParaRPr lang="pt-PT" dirty="0"/>
          </a:p>
        </p:txBody>
      </p:sp>
      <p:sp>
        <p:nvSpPr>
          <p:cNvPr id="12" name="Marcador de Posição da Imagem 10"/>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pt-PT" smtClean="0"/>
              <a:t>Clique no ícone para adicionar uma imagem</a:t>
            </a:r>
            <a:endParaRPr lang="pt-PT" dirty="0"/>
          </a:p>
        </p:txBody>
      </p:sp>
      <p:sp>
        <p:nvSpPr>
          <p:cNvPr id="13" name="Marcador de Posição da Imagem 10"/>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pt-PT" smtClean="0"/>
              <a:t>Clique no ícone para adicionar uma imagem</a:t>
            </a:r>
            <a:endParaRPr lang="pt-PT" dirty="0"/>
          </a:p>
        </p:txBody>
      </p:sp>
      <p:sp>
        <p:nvSpPr>
          <p:cNvPr id="3" name="Subtítulo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Clique para editar o estilo do subtítulo do Modelo Global</a:t>
            </a:r>
            <a:endParaRPr lang="pt-PT" dirty="0"/>
          </a:p>
        </p:txBody>
      </p:sp>
      <p:sp>
        <p:nvSpPr>
          <p:cNvPr id="2" name="Título 1"/>
          <p:cNvSpPr>
            <a:spLocks noGrp="1"/>
          </p:cNvSpPr>
          <p:nvPr>
            <p:ph type="ctrTitle"/>
          </p:nvPr>
        </p:nvSpPr>
        <p:spPr>
          <a:xfrm>
            <a:off x="1522413" y="4843464"/>
            <a:ext cx="9144002" cy="947736"/>
          </a:xfrm>
        </p:spPr>
        <p:txBody>
          <a:bodyPr>
            <a:normAutofit/>
          </a:bodyPr>
          <a:lstStyle>
            <a:lvl1pPr algn="ctr">
              <a:lnSpc>
                <a:spcPct val="80000"/>
              </a:lnSpc>
              <a:defRPr sz="6000">
                <a:solidFill>
                  <a:schemeClr val="tx1">
                    <a:lumMod val="75000"/>
                    <a:lumOff val="25000"/>
                  </a:schemeClr>
                </a:solidFill>
              </a:defRPr>
            </a:lvl1pPr>
          </a:lstStyle>
          <a:p>
            <a:r>
              <a:rPr lang="pt-PT" smtClean="0"/>
              <a:t>Clique para editar o estilo</a:t>
            </a:r>
            <a:endParaRPr lang="pt-PT" dirty="0"/>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dirty="0"/>
          </a:p>
        </p:txBody>
      </p:sp>
      <p:sp>
        <p:nvSpPr>
          <p:cNvPr id="3" name="Marcador de Posição de Conteúdo 2"/>
          <p:cNvSpPr>
            <a:spLocks noGrp="1"/>
          </p:cNvSpPr>
          <p:nvPr>
            <p:ph idx="1"/>
          </p:nvPr>
        </p:nvSpPr>
        <p:spPr/>
        <p:txBody>
          <a:bodyPr/>
          <a:lstStyle>
            <a:lvl5pPr>
              <a:defRPr/>
            </a:lvl5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ítulo e Conteúdo com imagem">
    <p:spTree>
      <p:nvGrpSpPr>
        <p:cNvPr id="1" name=""/>
        <p:cNvGrpSpPr/>
        <p:nvPr/>
      </p:nvGrpSpPr>
      <p:grpSpPr>
        <a:xfrm>
          <a:off x="0" y="0"/>
          <a:ext cx="0" cy="0"/>
          <a:chOff x="0" y="0"/>
          <a:chExt cx="0" cy="0"/>
        </a:xfrm>
      </p:grpSpPr>
      <p:sp>
        <p:nvSpPr>
          <p:cNvPr id="7" name="Rectângulo arredondado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cxnSp>
        <p:nvCxnSpPr>
          <p:cNvPr id="8" name="Conexão recta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exão recta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ítulo 1"/>
          <p:cNvSpPr>
            <a:spLocks noGrp="1"/>
          </p:cNvSpPr>
          <p:nvPr>
            <p:ph type="title"/>
          </p:nvPr>
        </p:nvSpPr>
        <p:spPr>
          <a:xfrm>
            <a:off x="2995612" y="319088"/>
            <a:ext cx="7670802" cy="1143000"/>
          </a:xfrm>
        </p:spPr>
        <p:txBody>
          <a:bodyPr/>
          <a:lstStyle/>
          <a:p>
            <a:r>
              <a:rPr lang="pt-PT" smtClean="0"/>
              <a:t>Clique para editar o estilo</a:t>
            </a:r>
            <a:endParaRPr lang="pt-PT" dirty="0"/>
          </a:p>
        </p:txBody>
      </p:sp>
      <p:sp>
        <p:nvSpPr>
          <p:cNvPr id="3" name="Marcador de Posição de Conteúdo 2"/>
          <p:cNvSpPr>
            <a:spLocks noGrp="1"/>
          </p:cNvSpPr>
          <p:nvPr>
            <p:ph idx="1"/>
          </p:nvPr>
        </p:nvSpPr>
        <p:spPr>
          <a:xfrm>
            <a:off x="2995612" y="1643063"/>
            <a:ext cx="7670802" cy="4529137"/>
          </a:xfrm>
        </p:spPr>
        <p:txBody>
          <a:bodyPr/>
          <a:lstStyle>
            <a:lvl5pPr>
              <a:defRPr/>
            </a:lvl5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
        <p:nvSpPr>
          <p:cNvPr id="12" name="Rectângulo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sp>
        <p:nvSpPr>
          <p:cNvPr id="14" name="Marcador de Posição da Imagem 13"/>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pt-PT" smtClean="0"/>
              <a:t>Clique no ícone para adicionar uma imagem</a:t>
            </a:r>
            <a:endParaRPr lang="pt-PT" dirty="0"/>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1522413" y="1643064"/>
            <a:ext cx="9144002" cy="2928936"/>
          </a:xfrm>
        </p:spPr>
        <p:txBody>
          <a:bodyPr anchor="b">
            <a:normAutofit/>
          </a:bodyPr>
          <a:lstStyle>
            <a:lvl1pPr algn="ctr">
              <a:lnSpc>
                <a:spcPct val="80000"/>
              </a:lnSpc>
              <a:defRPr sz="6600" b="0" cap="none" baseline="0">
                <a:solidFill>
                  <a:schemeClr val="tx1">
                    <a:lumMod val="75000"/>
                    <a:lumOff val="25000"/>
                  </a:schemeClr>
                </a:solidFill>
              </a:defRPr>
            </a:lvl1pPr>
          </a:lstStyle>
          <a:p>
            <a:r>
              <a:rPr lang="pt-PT" smtClean="0"/>
              <a:t>Clique para editar o estilo</a:t>
            </a:r>
            <a:endParaRPr lang="pt-PT" dirty="0"/>
          </a:p>
        </p:txBody>
      </p:sp>
      <p:sp>
        <p:nvSpPr>
          <p:cNvPr id="3" name="Marcador de Posição do Texto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Editar os estilos de texto do Modelo Global</a:t>
            </a:r>
          </a:p>
        </p:txBody>
      </p:sp>
      <p:sp>
        <p:nvSpPr>
          <p:cNvPr id="4" name="Marcador de Posição da Data 3"/>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5" name="Marcador de Posição do Rodapé 4"/>
          <p:cNvSpPr>
            <a:spLocks noGrp="1"/>
          </p:cNvSpPr>
          <p:nvPr>
            <p:ph type="ftr" sz="quarter" idx="11"/>
          </p:nvPr>
        </p:nvSpPr>
        <p:spPr/>
        <p:txBody>
          <a:bodyPr/>
          <a:lstStyle/>
          <a:p>
            <a:endParaRPr lang="pt-PT" dirty="0"/>
          </a:p>
        </p:txBody>
      </p:sp>
      <p:sp>
        <p:nvSpPr>
          <p:cNvPr id="6" name="Marcador de Posição do Número do Diapositivo 5"/>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319088"/>
            <a:ext cx="9144000" cy="1143000"/>
          </a:xfrm>
        </p:spPr>
        <p:txBody>
          <a:bodyPr/>
          <a:lstStyle/>
          <a:p>
            <a:r>
              <a:rPr lang="pt-PT" smtClean="0"/>
              <a:t>Clique para editar o estilo</a:t>
            </a:r>
            <a:endParaRPr lang="pt-PT" dirty="0"/>
          </a:p>
        </p:txBody>
      </p:sp>
      <p:sp>
        <p:nvSpPr>
          <p:cNvPr id="3" name="Marcador de Posição de Conteúdo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4" name="Marcador de Posição de Conteúdo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5" name="Marcador de Posição da Data 4"/>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6" name="Marcador de Posição do Rodapé 5"/>
          <p:cNvSpPr>
            <a:spLocks noGrp="1"/>
          </p:cNvSpPr>
          <p:nvPr>
            <p:ph type="ftr" sz="quarter" idx="11"/>
          </p:nvPr>
        </p:nvSpPr>
        <p:spPr/>
        <p:txBody>
          <a:bodyPr/>
          <a:lstStyle/>
          <a:p>
            <a:endParaRPr lang="pt-PT" dirty="0"/>
          </a:p>
        </p:txBody>
      </p:sp>
      <p:sp>
        <p:nvSpPr>
          <p:cNvPr id="7" name="Marcador de Posição do Número do Diapositivo 6"/>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522414" y="319088"/>
            <a:ext cx="9144000" cy="1143000"/>
          </a:xfrm>
        </p:spPr>
        <p:txBody>
          <a:bodyPr/>
          <a:lstStyle>
            <a:lvl1pPr>
              <a:defRPr/>
            </a:lvl1pPr>
          </a:lstStyle>
          <a:p>
            <a:r>
              <a:rPr lang="pt-PT" smtClean="0"/>
              <a:t>Clique para editar o estilo</a:t>
            </a:r>
            <a:endParaRPr lang="pt-PT" dirty="0"/>
          </a:p>
        </p:txBody>
      </p:sp>
      <p:sp>
        <p:nvSpPr>
          <p:cNvPr id="3" name="Marcador de Posição do Texto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4" name="Marcador de Posição de Conteúdo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5" name="Marcador de Posição do Texto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Editar os estilos de texto do Modelo Global</a:t>
            </a:r>
          </a:p>
        </p:txBody>
      </p:sp>
      <p:sp>
        <p:nvSpPr>
          <p:cNvPr id="6" name="Marcador de Posição de Conteúdo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PT" smtClean="0"/>
              <a:t>Editar os estilos de texto do Modelo Global</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dirty="0"/>
          </a:p>
        </p:txBody>
      </p:sp>
      <p:sp>
        <p:nvSpPr>
          <p:cNvPr id="7" name="Marcador de Posição da Data 6"/>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8" name="Marcador de Posição do Rodapé 7"/>
          <p:cNvSpPr>
            <a:spLocks noGrp="1"/>
          </p:cNvSpPr>
          <p:nvPr>
            <p:ph type="ftr" sz="quarter" idx="11"/>
          </p:nvPr>
        </p:nvSpPr>
        <p:spPr/>
        <p:txBody>
          <a:bodyPr/>
          <a:lstStyle/>
          <a:p>
            <a:endParaRPr lang="pt-PT" dirty="0"/>
          </a:p>
        </p:txBody>
      </p:sp>
      <p:sp>
        <p:nvSpPr>
          <p:cNvPr id="9" name="Marcador de Posição do Número do Diapositivo 8"/>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dirty="0"/>
          </a:p>
        </p:txBody>
      </p:sp>
      <p:sp>
        <p:nvSpPr>
          <p:cNvPr id="3" name="Marcador de Posição da Data 2"/>
          <p:cNvSpPr>
            <a:spLocks noGrp="1"/>
          </p:cNvSpPr>
          <p:nvPr>
            <p:ph type="dt" sz="half" idx="10"/>
          </p:nvPr>
        </p:nvSpPr>
        <p:spPr/>
        <p:txBody>
          <a:bodyPr/>
          <a:lstStyle/>
          <a:p>
            <a:fld id="{A753D76A-AFCE-4D96-B917-CBEF96F7D1EB}" type="datetimeFigureOut">
              <a:rPr lang="pt-PT" smtClean="0"/>
              <a:t>21-10-2018</a:t>
            </a:fld>
            <a:endParaRPr lang="pt-PT" dirty="0"/>
          </a:p>
        </p:txBody>
      </p:sp>
      <p:sp>
        <p:nvSpPr>
          <p:cNvPr id="4" name="Marcador de Posição do Rodapé 3"/>
          <p:cNvSpPr>
            <a:spLocks noGrp="1"/>
          </p:cNvSpPr>
          <p:nvPr>
            <p:ph type="ftr" sz="quarter" idx="11"/>
          </p:nvPr>
        </p:nvSpPr>
        <p:spPr/>
        <p:txBody>
          <a:bodyPr/>
          <a:lstStyle/>
          <a:p>
            <a:endParaRPr lang="pt-PT" dirty="0"/>
          </a:p>
        </p:txBody>
      </p:sp>
      <p:sp>
        <p:nvSpPr>
          <p:cNvPr id="5" name="Marcador de Posição do Número do Diapositivo 4"/>
          <p:cNvSpPr>
            <a:spLocks noGrp="1"/>
          </p:cNvSpPr>
          <p:nvPr>
            <p:ph type="sldNum" sz="quarter" idx="12"/>
          </p:nvPr>
        </p:nvSpPr>
        <p:spPr/>
        <p:txBody>
          <a:bodyPr/>
          <a:lstStyle/>
          <a:p>
            <a:fld id="{F25A965E-3C11-4F28-82DC-E30D63FAC43C}" type="slidenum">
              <a:rPr lang="pt-PT" smtClean="0"/>
              <a:t>‹nr.›</a:t>
            </a:fld>
            <a:endParaRPr lang="pt-PT" dirty="0"/>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ângulo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dirty="0"/>
          </a:p>
        </p:txBody>
      </p:sp>
      <p:cxnSp>
        <p:nvCxnSpPr>
          <p:cNvPr id="8" name="Conexão recta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Conexão recta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Marcador de Posição do Título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pt-PT" dirty="0" smtClean="0"/>
              <a:t>Clique para editar o estilo</a:t>
            </a:r>
            <a:endParaRPr lang="pt-PT" dirty="0"/>
          </a:p>
        </p:txBody>
      </p:sp>
      <p:sp>
        <p:nvSpPr>
          <p:cNvPr id="3" name="Marcador de Posição do Texto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pt-PT" dirty="0" smtClean="0"/>
              <a:t>Clique para editar os estilos</a:t>
            </a:r>
          </a:p>
          <a:p>
            <a:pPr lvl="1"/>
            <a:r>
              <a:rPr lang="pt-PT" dirty="0" smtClean="0"/>
              <a:t>Segundo nível</a:t>
            </a:r>
          </a:p>
          <a:p>
            <a:pPr lvl="2"/>
            <a:r>
              <a:rPr lang="pt-PT" dirty="0" smtClean="0"/>
              <a:t>Terceiro nível</a:t>
            </a:r>
          </a:p>
          <a:p>
            <a:pPr lvl="3"/>
            <a:r>
              <a:rPr lang="pt-PT" dirty="0" smtClean="0"/>
              <a:t>Quarto nível</a:t>
            </a:r>
          </a:p>
          <a:p>
            <a:pPr lvl="4"/>
            <a:r>
              <a:rPr lang="pt-PT" dirty="0" smtClean="0"/>
              <a:t>Quinto nível</a:t>
            </a:r>
            <a:endParaRPr lang="pt-PT" dirty="0"/>
          </a:p>
        </p:txBody>
      </p:sp>
      <p:sp>
        <p:nvSpPr>
          <p:cNvPr id="4" name="Marcador de Posição da Data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800">
                <a:solidFill>
                  <a:schemeClr val="tx1"/>
                </a:solidFill>
              </a:defRPr>
            </a:lvl1pPr>
          </a:lstStyle>
          <a:p>
            <a:fld id="{A753D76A-AFCE-4D96-B917-CBEF96F7D1EB}" type="datetimeFigureOut">
              <a:rPr lang="pt-PT" smtClean="0"/>
              <a:pPr/>
              <a:t>21-10-2018</a:t>
            </a:fld>
            <a:endParaRPr lang="pt-PT" dirty="0"/>
          </a:p>
        </p:txBody>
      </p:sp>
      <p:sp>
        <p:nvSpPr>
          <p:cNvPr id="5" name="Marcador de Posição do Rodapé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800">
                <a:solidFill>
                  <a:schemeClr val="tx1"/>
                </a:solidFill>
              </a:defRPr>
            </a:lvl1pPr>
          </a:lstStyle>
          <a:p>
            <a:endParaRPr lang="pt-PT" dirty="0"/>
          </a:p>
        </p:txBody>
      </p:sp>
      <p:sp>
        <p:nvSpPr>
          <p:cNvPr id="6" name="Marcador de Posição do Número do Diapositivo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800">
                <a:solidFill>
                  <a:schemeClr val="tx1"/>
                </a:solidFill>
              </a:defRPr>
            </a:lvl1pPr>
          </a:lstStyle>
          <a:p>
            <a:fld id="{F25A965E-3C11-4F28-82DC-E30D63FAC43C}" type="slidenum">
              <a:rPr lang="pt-PT" smtClean="0"/>
              <a:pPr/>
              <a:t>‹nr.›</a:t>
            </a:fld>
            <a:endParaRPr lang="pt-PT" dirty="0"/>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p:cNvSpPr>
            <a:spLocks noGrp="1"/>
          </p:cNvSpPr>
          <p:nvPr>
            <p:ph type="subTitle" idx="1"/>
          </p:nvPr>
        </p:nvSpPr>
        <p:spPr/>
        <p:txBody>
          <a:bodyPr/>
          <a:lstStyle/>
          <a:p>
            <a:endParaRPr lang="pt-PT" dirty="0"/>
          </a:p>
        </p:txBody>
      </p:sp>
      <p:sp>
        <p:nvSpPr>
          <p:cNvPr id="6" name="Título 5"/>
          <p:cNvSpPr>
            <a:spLocks noGrp="1"/>
          </p:cNvSpPr>
          <p:nvPr>
            <p:ph type="ctrTitle"/>
          </p:nvPr>
        </p:nvSpPr>
        <p:spPr/>
        <p:txBody>
          <a:bodyPr>
            <a:normAutofit/>
          </a:bodyPr>
          <a:lstStyle/>
          <a:p>
            <a:r>
              <a:rPr lang="pt-PT" sz="5200" dirty="0" err="1" smtClean="0"/>
              <a:t>Traditional</a:t>
            </a:r>
            <a:r>
              <a:rPr lang="pt-PT" sz="5200" dirty="0" smtClean="0"/>
              <a:t> </a:t>
            </a:r>
            <a:r>
              <a:rPr lang="pt-PT" sz="5200" dirty="0" err="1"/>
              <a:t>recipes</a:t>
            </a:r>
            <a:r>
              <a:rPr lang="pt-PT" sz="5200" dirty="0"/>
              <a:t> </a:t>
            </a:r>
            <a:r>
              <a:rPr lang="pt-PT" sz="5200" dirty="0" err="1"/>
              <a:t>from</a:t>
            </a:r>
            <a:r>
              <a:rPr lang="pt-PT" sz="5200" dirty="0"/>
              <a:t> </a:t>
            </a:r>
            <a:r>
              <a:rPr lang="pt-PT" sz="5200" dirty="0" smtClean="0"/>
              <a:t>Minho</a:t>
            </a:r>
            <a:endParaRPr lang="pt-PT" sz="5200" dirty="0"/>
          </a:p>
        </p:txBody>
      </p:sp>
      <p:pic>
        <p:nvPicPr>
          <p:cNvPr id="10" name="Marcador de Posição da Imagem 9"/>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930" r="23930"/>
          <a:stretch>
            <a:fillRect/>
          </a:stretch>
        </p:blipFill>
        <p:spPr>
          <a:xfrm>
            <a:off x="1620865" y="916942"/>
            <a:ext cx="2592388" cy="3314700"/>
          </a:xfrm>
        </p:spPr>
      </p:pic>
      <p:pic>
        <p:nvPicPr>
          <p:cNvPr id="11" name="Marcador de Posição da Imagem 10"/>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0896" r="10896"/>
          <a:stretch>
            <a:fillRect/>
          </a:stretch>
        </p:blipFill>
        <p:spPr>
          <a:xfrm>
            <a:off x="4798219" y="916942"/>
            <a:ext cx="2592388" cy="3314700"/>
          </a:xfrm>
        </p:spPr>
      </p:pic>
      <p:pic>
        <p:nvPicPr>
          <p:cNvPr id="12" name="Marcador de Posição da Imagem 1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3930" r="23930"/>
          <a:stretch>
            <a:fillRect/>
          </a:stretch>
        </p:blipFill>
        <p:spPr>
          <a:xfrm>
            <a:off x="7940462" y="916942"/>
            <a:ext cx="2592388" cy="3314701"/>
          </a:xfrm>
        </p:spPr>
      </p:pic>
      <p:pic>
        <p:nvPicPr>
          <p:cNvPr id="1028" name="Picture 4" descr="Resultado de imagem para logotipo da escola secundaria d.sancho 1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2098" y="116632"/>
            <a:ext cx="1091597" cy="131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down)">
                                      <p:cBhvr>
                                        <p:cTn id="25" dur="580">
                                          <p:stCondLst>
                                            <p:cond delay="0"/>
                                          </p:stCondLst>
                                        </p:cTn>
                                        <p:tgtEl>
                                          <p:spTgt spid="11"/>
                                        </p:tgtEl>
                                      </p:cBhvr>
                                    </p:animEffect>
                                    <p:anim calcmode="lin" valueType="num">
                                      <p:cBhvr>
                                        <p:cTn id="2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1" dur="26">
                                          <p:stCondLst>
                                            <p:cond delay="650"/>
                                          </p:stCondLst>
                                        </p:cTn>
                                        <p:tgtEl>
                                          <p:spTgt spid="11"/>
                                        </p:tgtEl>
                                      </p:cBhvr>
                                      <p:to x="100000" y="60000"/>
                                    </p:animScale>
                                    <p:animScale>
                                      <p:cBhvr>
                                        <p:cTn id="32" dur="166" decel="50000">
                                          <p:stCondLst>
                                            <p:cond delay="676"/>
                                          </p:stCondLst>
                                        </p:cTn>
                                        <p:tgtEl>
                                          <p:spTgt spid="11"/>
                                        </p:tgtEl>
                                      </p:cBhvr>
                                      <p:to x="100000" y="100000"/>
                                    </p:animScale>
                                    <p:animScale>
                                      <p:cBhvr>
                                        <p:cTn id="33" dur="26">
                                          <p:stCondLst>
                                            <p:cond delay="1312"/>
                                          </p:stCondLst>
                                        </p:cTn>
                                        <p:tgtEl>
                                          <p:spTgt spid="11"/>
                                        </p:tgtEl>
                                      </p:cBhvr>
                                      <p:to x="100000" y="80000"/>
                                    </p:animScale>
                                    <p:animScale>
                                      <p:cBhvr>
                                        <p:cTn id="34" dur="166" decel="50000">
                                          <p:stCondLst>
                                            <p:cond delay="1338"/>
                                          </p:stCondLst>
                                        </p:cTn>
                                        <p:tgtEl>
                                          <p:spTgt spid="11"/>
                                        </p:tgtEl>
                                      </p:cBhvr>
                                      <p:to x="100000" y="100000"/>
                                    </p:animScale>
                                    <p:animScale>
                                      <p:cBhvr>
                                        <p:cTn id="35" dur="26">
                                          <p:stCondLst>
                                            <p:cond delay="1642"/>
                                          </p:stCondLst>
                                        </p:cTn>
                                        <p:tgtEl>
                                          <p:spTgt spid="11"/>
                                        </p:tgtEl>
                                      </p:cBhvr>
                                      <p:to x="100000" y="90000"/>
                                    </p:animScale>
                                    <p:animScale>
                                      <p:cBhvr>
                                        <p:cTn id="36" dur="166" decel="50000">
                                          <p:stCondLst>
                                            <p:cond delay="1668"/>
                                          </p:stCondLst>
                                        </p:cTn>
                                        <p:tgtEl>
                                          <p:spTgt spid="11"/>
                                        </p:tgtEl>
                                      </p:cBhvr>
                                      <p:to x="100000" y="100000"/>
                                    </p:animScale>
                                    <p:animScale>
                                      <p:cBhvr>
                                        <p:cTn id="37" dur="26">
                                          <p:stCondLst>
                                            <p:cond delay="1808"/>
                                          </p:stCondLst>
                                        </p:cTn>
                                        <p:tgtEl>
                                          <p:spTgt spid="11"/>
                                        </p:tgtEl>
                                      </p:cBhvr>
                                      <p:to x="100000" y="95000"/>
                                    </p:animScale>
                                    <p:animScale>
                                      <p:cBhvr>
                                        <p:cTn id="38" dur="166" decel="50000">
                                          <p:stCondLst>
                                            <p:cond delay="1834"/>
                                          </p:stCondLst>
                                        </p:cTn>
                                        <p:tgtEl>
                                          <p:spTgt spid="11"/>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down)">
                                      <p:cBhvr>
                                        <p:cTn id="43" dur="580">
                                          <p:stCondLst>
                                            <p:cond delay="0"/>
                                          </p:stCondLst>
                                        </p:cTn>
                                        <p:tgtEl>
                                          <p:spTgt spid="12"/>
                                        </p:tgtEl>
                                      </p:cBhvr>
                                    </p:animEffect>
                                    <p:anim calcmode="lin" valueType="num">
                                      <p:cBhvr>
                                        <p:cTn id="4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9" dur="26">
                                          <p:stCondLst>
                                            <p:cond delay="650"/>
                                          </p:stCondLst>
                                        </p:cTn>
                                        <p:tgtEl>
                                          <p:spTgt spid="12"/>
                                        </p:tgtEl>
                                      </p:cBhvr>
                                      <p:to x="100000" y="60000"/>
                                    </p:animScale>
                                    <p:animScale>
                                      <p:cBhvr>
                                        <p:cTn id="50" dur="166" decel="50000">
                                          <p:stCondLst>
                                            <p:cond delay="676"/>
                                          </p:stCondLst>
                                        </p:cTn>
                                        <p:tgtEl>
                                          <p:spTgt spid="12"/>
                                        </p:tgtEl>
                                      </p:cBhvr>
                                      <p:to x="100000" y="100000"/>
                                    </p:animScale>
                                    <p:animScale>
                                      <p:cBhvr>
                                        <p:cTn id="51" dur="26">
                                          <p:stCondLst>
                                            <p:cond delay="1312"/>
                                          </p:stCondLst>
                                        </p:cTn>
                                        <p:tgtEl>
                                          <p:spTgt spid="12"/>
                                        </p:tgtEl>
                                      </p:cBhvr>
                                      <p:to x="100000" y="80000"/>
                                    </p:animScale>
                                    <p:animScale>
                                      <p:cBhvr>
                                        <p:cTn id="52" dur="166" decel="50000">
                                          <p:stCondLst>
                                            <p:cond delay="1338"/>
                                          </p:stCondLst>
                                        </p:cTn>
                                        <p:tgtEl>
                                          <p:spTgt spid="12"/>
                                        </p:tgtEl>
                                      </p:cBhvr>
                                      <p:to x="100000" y="100000"/>
                                    </p:animScale>
                                    <p:animScale>
                                      <p:cBhvr>
                                        <p:cTn id="53" dur="26">
                                          <p:stCondLst>
                                            <p:cond delay="1642"/>
                                          </p:stCondLst>
                                        </p:cTn>
                                        <p:tgtEl>
                                          <p:spTgt spid="12"/>
                                        </p:tgtEl>
                                      </p:cBhvr>
                                      <p:to x="100000" y="90000"/>
                                    </p:animScale>
                                    <p:animScale>
                                      <p:cBhvr>
                                        <p:cTn id="54" dur="166" decel="50000">
                                          <p:stCondLst>
                                            <p:cond delay="1668"/>
                                          </p:stCondLst>
                                        </p:cTn>
                                        <p:tgtEl>
                                          <p:spTgt spid="12"/>
                                        </p:tgtEl>
                                      </p:cBhvr>
                                      <p:to x="100000" y="100000"/>
                                    </p:animScale>
                                    <p:animScale>
                                      <p:cBhvr>
                                        <p:cTn id="55" dur="26">
                                          <p:stCondLst>
                                            <p:cond delay="1808"/>
                                          </p:stCondLst>
                                        </p:cTn>
                                        <p:tgtEl>
                                          <p:spTgt spid="12"/>
                                        </p:tgtEl>
                                      </p:cBhvr>
                                      <p:to x="100000" y="95000"/>
                                    </p:animScale>
                                    <p:animScale>
                                      <p:cBhvr>
                                        <p:cTn id="56" dur="166" decel="50000">
                                          <p:stCondLst>
                                            <p:cond delay="1834"/>
                                          </p:stCondLst>
                                        </p:cTn>
                                        <p:tgtEl>
                                          <p:spTgt spid="12"/>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randombar(horizontal)">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Arroz de sarrabulho</a:t>
            </a:r>
            <a:endParaRPr lang="pt-PT" dirty="0"/>
          </a:p>
        </p:txBody>
      </p:sp>
      <p:sp>
        <p:nvSpPr>
          <p:cNvPr id="3" name="Marcador de Posição de Conteúdo 2"/>
          <p:cNvSpPr>
            <a:spLocks noGrp="1"/>
          </p:cNvSpPr>
          <p:nvPr>
            <p:ph idx="1"/>
          </p:nvPr>
        </p:nvSpPr>
        <p:spPr>
          <a:xfrm>
            <a:off x="1522414" y="1628800"/>
            <a:ext cx="9144000" cy="3391272"/>
          </a:xfrm>
        </p:spPr>
        <p:txBody>
          <a:bodyPr/>
          <a:lstStyle/>
          <a:p>
            <a:pPr algn="just"/>
            <a:r>
              <a:rPr lang="en-US" dirty="0" err="1"/>
              <a:t>Arroz</a:t>
            </a:r>
            <a:r>
              <a:rPr lang="en-US" dirty="0"/>
              <a:t> de </a:t>
            </a:r>
            <a:r>
              <a:rPr lang="en-US" dirty="0" err="1"/>
              <a:t>Sarrabulho</a:t>
            </a:r>
            <a:r>
              <a:rPr lang="en-US" dirty="0"/>
              <a:t> is a very unique and traditional meat and rice stew dish in Portuguese gastronomy, originating in the northern region of </a:t>
            </a:r>
            <a:r>
              <a:rPr lang="en-US" dirty="0" smtClean="0"/>
              <a:t>Portugal, Minho</a:t>
            </a:r>
            <a:r>
              <a:rPr lang="en-US" dirty="0"/>
              <a:t>. Parts of the pork are cut into small pieces, which are spiced and marinated in cumin and red wine and then cooked </a:t>
            </a:r>
            <a:r>
              <a:rPr lang="en-US" dirty="0" smtClean="0"/>
              <a:t>in pigs’ </a:t>
            </a:r>
            <a:r>
              <a:rPr lang="en-US" dirty="0"/>
              <a:t>blood</a:t>
            </a:r>
            <a:r>
              <a:rPr lang="en-US" dirty="0" smtClean="0"/>
              <a:t>. </a:t>
            </a:r>
            <a:r>
              <a:rPr lang="en-US" dirty="0"/>
              <a:t>This dish </a:t>
            </a:r>
            <a:r>
              <a:rPr lang="en-US" dirty="0" smtClean="0"/>
              <a:t>is </a:t>
            </a:r>
            <a:r>
              <a:rPr lang="en-US" dirty="0"/>
              <a:t>not for the faint hearted and has some of the most unique flavors in Portuguese cuisine. This recipe is a slightly easier and </a:t>
            </a:r>
            <a:r>
              <a:rPr lang="en-US" dirty="0" smtClean="0"/>
              <a:t>a more </a:t>
            </a:r>
            <a:r>
              <a:rPr lang="en-US" dirty="0"/>
              <a:t>simple variation </a:t>
            </a:r>
            <a:r>
              <a:rPr lang="en-US" dirty="0" smtClean="0"/>
              <a:t>than </a:t>
            </a:r>
            <a:r>
              <a:rPr lang="en-US" dirty="0"/>
              <a:t>the original. </a:t>
            </a:r>
            <a:r>
              <a:rPr lang="en-US" dirty="0" err="1"/>
              <a:t>Arroz</a:t>
            </a:r>
            <a:r>
              <a:rPr lang="en-US" dirty="0"/>
              <a:t> de </a:t>
            </a:r>
            <a:r>
              <a:rPr lang="en-US" dirty="0" err="1"/>
              <a:t>Sarrabulho</a:t>
            </a:r>
            <a:r>
              <a:rPr lang="en-US" dirty="0"/>
              <a:t> is typically accompanied best with some bread for dipping</a:t>
            </a:r>
            <a:endParaRPr lang="pt-PT" dirty="0"/>
          </a:p>
          <a:p>
            <a:endParaRPr lang="pt-PT" dirty="0"/>
          </a:p>
        </p:txBody>
      </p:sp>
      <p:pic>
        <p:nvPicPr>
          <p:cNvPr id="1028" name="Picture 4" descr="Resultado de imagem para rise of sarrabulh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4492" y="4117961"/>
            <a:ext cx="3256571" cy="21696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2" name="Picture 8" descr="Resultado de imagem para Arroz de  sarrabulh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5940" y="4221088"/>
            <a:ext cx="3384376" cy="21735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Picture 4" descr="Resultado de imagem para logotipo da escola secundaria d.sancho 1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2098" y="116632"/>
            <a:ext cx="1091597" cy="131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70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1032"/>
                                        </p:tgtEl>
                                        <p:attrNameLst>
                                          <p:attrName>style.visibility</p:attrName>
                                        </p:attrNameLst>
                                      </p:cBhvr>
                                      <p:to>
                                        <p:strVal val="visible"/>
                                      </p:to>
                                    </p:set>
                                    <p:animEffect transition="in" filter="wipe(down)">
                                      <p:cBhvr>
                                        <p:cTn id="16" dur="580">
                                          <p:stCondLst>
                                            <p:cond delay="0"/>
                                          </p:stCondLst>
                                        </p:cTn>
                                        <p:tgtEl>
                                          <p:spTgt spid="1032"/>
                                        </p:tgtEl>
                                      </p:cBhvr>
                                    </p:animEffect>
                                    <p:anim calcmode="lin" valueType="num">
                                      <p:cBhvr>
                                        <p:cTn id="17"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22" dur="26">
                                          <p:stCondLst>
                                            <p:cond delay="650"/>
                                          </p:stCondLst>
                                        </p:cTn>
                                        <p:tgtEl>
                                          <p:spTgt spid="1032"/>
                                        </p:tgtEl>
                                      </p:cBhvr>
                                      <p:to x="100000" y="60000"/>
                                    </p:animScale>
                                    <p:animScale>
                                      <p:cBhvr>
                                        <p:cTn id="23" dur="166" decel="50000">
                                          <p:stCondLst>
                                            <p:cond delay="676"/>
                                          </p:stCondLst>
                                        </p:cTn>
                                        <p:tgtEl>
                                          <p:spTgt spid="1032"/>
                                        </p:tgtEl>
                                      </p:cBhvr>
                                      <p:to x="100000" y="100000"/>
                                    </p:animScale>
                                    <p:animScale>
                                      <p:cBhvr>
                                        <p:cTn id="24" dur="26">
                                          <p:stCondLst>
                                            <p:cond delay="1312"/>
                                          </p:stCondLst>
                                        </p:cTn>
                                        <p:tgtEl>
                                          <p:spTgt spid="1032"/>
                                        </p:tgtEl>
                                      </p:cBhvr>
                                      <p:to x="100000" y="80000"/>
                                    </p:animScale>
                                    <p:animScale>
                                      <p:cBhvr>
                                        <p:cTn id="25" dur="166" decel="50000">
                                          <p:stCondLst>
                                            <p:cond delay="1338"/>
                                          </p:stCondLst>
                                        </p:cTn>
                                        <p:tgtEl>
                                          <p:spTgt spid="1032"/>
                                        </p:tgtEl>
                                      </p:cBhvr>
                                      <p:to x="100000" y="100000"/>
                                    </p:animScale>
                                    <p:animScale>
                                      <p:cBhvr>
                                        <p:cTn id="26" dur="26">
                                          <p:stCondLst>
                                            <p:cond delay="1642"/>
                                          </p:stCondLst>
                                        </p:cTn>
                                        <p:tgtEl>
                                          <p:spTgt spid="1032"/>
                                        </p:tgtEl>
                                      </p:cBhvr>
                                      <p:to x="100000" y="90000"/>
                                    </p:animScale>
                                    <p:animScale>
                                      <p:cBhvr>
                                        <p:cTn id="27" dur="166" decel="50000">
                                          <p:stCondLst>
                                            <p:cond delay="1668"/>
                                          </p:stCondLst>
                                        </p:cTn>
                                        <p:tgtEl>
                                          <p:spTgt spid="1032"/>
                                        </p:tgtEl>
                                      </p:cBhvr>
                                      <p:to x="100000" y="100000"/>
                                    </p:animScale>
                                    <p:animScale>
                                      <p:cBhvr>
                                        <p:cTn id="28" dur="26">
                                          <p:stCondLst>
                                            <p:cond delay="1808"/>
                                          </p:stCondLst>
                                        </p:cTn>
                                        <p:tgtEl>
                                          <p:spTgt spid="1032"/>
                                        </p:tgtEl>
                                      </p:cBhvr>
                                      <p:to x="100000" y="95000"/>
                                    </p:animScale>
                                    <p:animScale>
                                      <p:cBhvr>
                                        <p:cTn id="29" dur="166" decel="50000">
                                          <p:stCondLst>
                                            <p:cond delay="1834"/>
                                          </p:stCondLst>
                                        </p:cTn>
                                        <p:tgtEl>
                                          <p:spTgt spid="1032"/>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wipe(down)">
                                      <p:cBhvr>
                                        <p:cTn id="34" dur="580">
                                          <p:stCondLst>
                                            <p:cond delay="0"/>
                                          </p:stCondLst>
                                        </p:cTn>
                                        <p:tgtEl>
                                          <p:spTgt spid="1028"/>
                                        </p:tgtEl>
                                      </p:cBhvr>
                                    </p:animEffect>
                                    <p:anim calcmode="lin" valueType="num">
                                      <p:cBhvr>
                                        <p:cTn id="35"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40" dur="26">
                                          <p:stCondLst>
                                            <p:cond delay="650"/>
                                          </p:stCondLst>
                                        </p:cTn>
                                        <p:tgtEl>
                                          <p:spTgt spid="1028"/>
                                        </p:tgtEl>
                                      </p:cBhvr>
                                      <p:to x="100000" y="60000"/>
                                    </p:animScale>
                                    <p:animScale>
                                      <p:cBhvr>
                                        <p:cTn id="41" dur="166" decel="50000">
                                          <p:stCondLst>
                                            <p:cond delay="676"/>
                                          </p:stCondLst>
                                        </p:cTn>
                                        <p:tgtEl>
                                          <p:spTgt spid="1028"/>
                                        </p:tgtEl>
                                      </p:cBhvr>
                                      <p:to x="100000" y="100000"/>
                                    </p:animScale>
                                    <p:animScale>
                                      <p:cBhvr>
                                        <p:cTn id="42" dur="26">
                                          <p:stCondLst>
                                            <p:cond delay="1312"/>
                                          </p:stCondLst>
                                        </p:cTn>
                                        <p:tgtEl>
                                          <p:spTgt spid="1028"/>
                                        </p:tgtEl>
                                      </p:cBhvr>
                                      <p:to x="100000" y="80000"/>
                                    </p:animScale>
                                    <p:animScale>
                                      <p:cBhvr>
                                        <p:cTn id="43" dur="166" decel="50000">
                                          <p:stCondLst>
                                            <p:cond delay="1338"/>
                                          </p:stCondLst>
                                        </p:cTn>
                                        <p:tgtEl>
                                          <p:spTgt spid="1028"/>
                                        </p:tgtEl>
                                      </p:cBhvr>
                                      <p:to x="100000" y="100000"/>
                                    </p:animScale>
                                    <p:animScale>
                                      <p:cBhvr>
                                        <p:cTn id="44" dur="26">
                                          <p:stCondLst>
                                            <p:cond delay="1642"/>
                                          </p:stCondLst>
                                        </p:cTn>
                                        <p:tgtEl>
                                          <p:spTgt spid="1028"/>
                                        </p:tgtEl>
                                      </p:cBhvr>
                                      <p:to x="100000" y="90000"/>
                                    </p:animScale>
                                    <p:animScale>
                                      <p:cBhvr>
                                        <p:cTn id="45" dur="166" decel="50000">
                                          <p:stCondLst>
                                            <p:cond delay="1668"/>
                                          </p:stCondLst>
                                        </p:cTn>
                                        <p:tgtEl>
                                          <p:spTgt spid="1028"/>
                                        </p:tgtEl>
                                      </p:cBhvr>
                                      <p:to x="100000" y="100000"/>
                                    </p:animScale>
                                    <p:animScale>
                                      <p:cBhvr>
                                        <p:cTn id="46" dur="26">
                                          <p:stCondLst>
                                            <p:cond delay="1808"/>
                                          </p:stCondLst>
                                        </p:cTn>
                                        <p:tgtEl>
                                          <p:spTgt spid="1028"/>
                                        </p:tgtEl>
                                      </p:cBhvr>
                                      <p:to x="100000" y="95000"/>
                                    </p:animScale>
                                    <p:animScale>
                                      <p:cBhvr>
                                        <p:cTn id="47" dur="166" decel="50000">
                                          <p:stCondLst>
                                            <p:cond delay="1834"/>
                                          </p:stCondLst>
                                        </p:cTn>
                                        <p:tgtEl>
                                          <p:spTgt spid="102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a:solidFill>
                  <a:schemeClr val="accent1"/>
                </a:solidFill>
              </a:rPr>
              <a:t>Ingredients</a:t>
            </a:r>
            <a:r>
              <a:rPr lang="pt-PT" dirty="0">
                <a:solidFill>
                  <a:schemeClr val="accent1"/>
                </a:solidFill>
              </a:rPr>
              <a:t> </a:t>
            </a:r>
            <a:endParaRPr lang="pt-PT" dirty="0"/>
          </a:p>
        </p:txBody>
      </p:sp>
      <p:sp>
        <p:nvSpPr>
          <p:cNvPr id="3" name="Marcador de Posição de Conteúdo 2"/>
          <p:cNvSpPr>
            <a:spLocks noGrp="1"/>
          </p:cNvSpPr>
          <p:nvPr>
            <p:ph idx="1"/>
          </p:nvPr>
        </p:nvSpPr>
        <p:spPr/>
        <p:txBody>
          <a:bodyPr numCol="2">
            <a:normAutofit/>
          </a:bodyPr>
          <a:lstStyle/>
          <a:p>
            <a:endParaRPr lang="pt-PT" dirty="0" smtClean="0"/>
          </a:p>
          <a:p>
            <a:r>
              <a:rPr lang="pt-PT" dirty="0" smtClean="0"/>
              <a:t>1/2 </a:t>
            </a:r>
            <a:r>
              <a:rPr lang="pt-PT" dirty="0" err="1"/>
              <a:t>lbs</a:t>
            </a:r>
            <a:r>
              <a:rPr lang="pt-PT" dirty="0"/>
              <a:t>. </a:t>
            </a:r>
            <a:r>
              <a:rPr lang="pt-PT" dirty="0" err="1"/>
              <a:t>beef</a:t>
            </a:r>
            <a:r>
              <a:rPr lang="pt-PT" dirty="0"/>
              <a:t> short </a:t>
            </a:r>
            <a:r>
              <a:rPr lang="pt-PT" dirty="0" err="1" smtClean="0"/>
              <a:t>ribs</a:t>
            </a:r>
            <a:endParaRPr lang="pt-PT" dirty="0" smtClean="0"/>
          </a:p>
          <a:p>
            <a:r>
              <a:rPr lang="pt-PT" dirty="0" smtClean="0"/>
              <a:t>1/2 </a:t>
            </a:r>
            <a:r>
              <a:rPr lang="pt-PT" dirty="0" err="1"/>
              <a:t>lbs</a:t>
            </a:r>
            <a:r>
              <a:rPr lang="pt-PT" dirty="0"/>
              <a:t>. </a:t>
            </a:r>
            <a:r>
              <a:rPr lang="pt-PT" dirty="0" err="1"/>
              <a:t>pork</a:t>
            </a:r>
            <a:r>
              <a:rPr lang="pt-PT" dirty="0"/>
              <a:t> </a:t>
            </a:r>
            <a:r>
              <a:rPr lang="pt-PT" dirty="0" err="1" smtClean="0"/>
              <a:t>chops</a:t>
            </a:r>
            <a:endParaRPr lang="pt-PT" dirty="0" smtClean="0"/>
          </a:p>
          <a:p>
            <a:r>
              <a:rPr lang="pt-PT" dirty="0" smtClean="0"/>
              <a:t>1/2 </a:t>
            </a:r>
            <a:r>
              <a:rPr lang="pt-PT" dirty="0"/>
              <a:t>cup </a:t>
            </a:r>
            <a:r>
              <a:rPr lang="pt-PT" dirty="0" err="1"/>
              <a:t>pork’s</a:t>
            </a:r>
            <a:r>
              <a:rPr lang="pt-PT" dirty="0"/>
              <a:t> </a:t>
            </a:r>
            <a:r>
              <a:rPr lang="pt-PT" dirty="0" err="1" smtClean="0"/>
              <a:t>blood</a:t>
            </a:r>
            <a:endParaRPr lang="pt-PT" dirty="0" smtClean="0"/>
          </a:p>
          <a:p>
            <a:r>
              <a:rPr lang="pt-PT" dirty="0" smtClean="0"/>
              <a:t>1 </a:t>
            </a:r>
            <a:r>
              <a:rPr lang="pt-PT" dirty="0" err="1"/>
              <a:t>tablespoon</a:t>
            </a:r>
            <a:r>
              <a:rPr lang="pt-PT" dirty="0"/>
              <a:t> </a:t>
            </a:r>
            <a:r>
              <a:rPr lang="pt-PT" dirty="0" err="1"/>
              <a:t>wine</a:t>
            </a:r>
            <a:r>
              <a:rPr lang="pt-PT" dirty="0"/>
              <a:t> </a:t>
            </a:r>
            <a:r>
              <a:rPr lang="pt-PT" dirty="0" err="1" smtClean="0"/>
              <a:t>vinegar</a:t>
            </a:r>
            <a:endParaRPr lang="pt-PT" dirty="0" smtClean="0"/>
          </a:p>
          <a:p>
            <a:r>
              <a:rPr lang="pt-PT" dirty="0" smtClean="0"/>
              <a:t>1/3 </a:t>
            </a:r>
            <a:r>
              <a:rPr lang="pt-PT" dirty="0" err="1"/>
              <a:t>lbs</a:t>
            </a:r>
            <a:r>
              <a:rPr lang="pt-PT" dirty="0"/>
              <a:t>. </a:t>
            </a:r>
            <a:r>
              <a:rPr lang="pt-PT" dirty="0" smtClean="0"/>
              <a:t>Chouriço</a:t>
            </a:r>
          </a:p>
          <a:p>
            <a:r>
              <a:rPr lang="pt-PT" dirty="0" smtClean="0"/>
              <a:t>1 </a:t>
            </a:r>
            <a:r>
              <a:rPr lang="pt-PT" dirty="0" err="1"/>
              <a:t>bay</a:t>
            </a:r>
            <a:r>
              <a:rPr lang="pt-PT" dirty="0"/>
              <a:t> </a:t>
            </a:r>
            <a:r>
              <a:rPr lang="pt-PT" dirty="0" err="1" smtClean="0"/>
              <a:t>leaf</a:t>
            </a:r>
            <a:endParaRPr lang="pt-PT" dirty="0" smtClean="0"/>
          </a:p>
          <a:p>
            <a:endParaRPr lang="pt-PT" dirty="0"/>
          </a:p>
          <a:p>
            <a:endParaRPr lang="pt-PT" dirty="0" smtClean="0"/>
          </a:p>
          <a:p>
            <a:endParaRPr lang="pt-PT" dirty="0" smtClean="0"/>
          </a:p>
          <a:p>
            <a:r>
              <a:rPr lang="pt-PT" dirty="0" err="1" smtClean="0"/>
              <a:t>Salt</a:t>
            </a:r>
            <a:r>
              <a:rPr lang="pt-PT" dirty="0" smtClean="0"/>
              <a:t> </a:t>
            </a:r>
            <a:r>
              <a:rPr lang="pt-PT" dirty="0" err="1"/>
              <a:t>and</a:t>
            </a:r>
            <a:r>
              <a:rPr lang="pt-PT" dirty="0"/>
              <a:t> </a:t>
            </a:r>
            <a:r>
              <a:rPr lang="pt-PT" dirty="0" err="1"/>
              <a:t>pepper</a:t>
            </a:r>
            <a:r>
              <a:rPr lang="pt-PT" dirty="0"/>
              <a:t> to </a:t>
            </a:r>
            <a:r>
              <a:rPr lang="pt-PT" dirty="0" err="1" smtClean="0"/>
              <a:t>taste</a:t>
            </a:r>
            <a:endParaRPr lang="pt-PT" dirty="0" smtClean="0"/>
          </a:p>
          <a:p>
            <a:r>
              <a:rPr lang="pt-PT" dirty="0" smtClean="0"/>
              <a:t>1 </a:t>
            </a:r>
            <a:r>
              <a:rPr lang="pt-PT" dirty="0" err="1"/>
              <a:t>teaspoon</a:t>
            </a:r>
            <a:r>
              <a:rPr lang="pt-PT" dirty="0"/>
              <a:t> </a:t>
            </a:r>
            <a:r>
              <a:rPr lang="pt-PT" dirty="0" err="1" smtClean="0"/>
              <a:t>nutmeg</a:t>
            </a:r>
            <a:endParaRPr lang="pt-PT" dirty="0" smtClean="0"/>
          </a:p>
          <a:p>
            <a:r>
              <a:rPr lang="pt-PT" dirty="0" smtClean="0"/>
              <a:t>2 </a:t>
            </a:r>
            <a:r>
              <a:rPr lang="pt-PT" dirty="0" err="1" smtClean="0"/>
              <a:t>cloves</a:t>
            </a:r>
            <a:endParaRPr lang="pt-PT" dirty="0" smtClean="0"/>
          </a:p>
          <a:p>
            <a:r>
              <a:rPr lang="pt-PT" dirty="0" smtClean="0"/>
              <a:t>1 </a:t>
            </a:r>
            <a:r>
              <a:rPr lang="pt-PT" dirty="0" err="1"/>
              <a:t>teaspoon</a:t>
            </a:r>
            <a:r>
              <a:rPr lang="pt-PT" dirty="0"/>
              <a:t> </a:t>
            </a:r>
            <a:r>
              <a:rPr lang="pt-PT" dirty="0" err="1" smtClean="0"/>
              <a:t>cumin</a:t>
            </a:r>
            <a:endParaRPr lang="pt-PT" dirty="0"/>
          </a:p>
          <a:p>
            <a:r>
              <a:rPr lang="pt-PT" dirty="0" smtClean="0"/>
              <a:t>1 </a:t>
            </a:r>
            <a:r>
              <a:rPr lang="pt-PT" dirty="0"/>
              <a:t>cup </a:t>
            </a:r>
            <a:r>
              <a:rPr lang="pt-PT" dirty="0" smtClean="0"/>
              <a:t>rice</a:t>
            </a:r>
          </a:p>
          <a:p>
            <a:r>
              <a:rPr lang="pt-PT" dirty="0" smtClean="0"/>
              <a:t>1 </a:t>
            </a:r>
            <a:r>
              <a:rPr lang="pt-PT" dirty="0" err="1"/>
              <a:t>teaspoon</a:t>
            </a:r>
            <a:r>
              <a:rPr lang="pt-PT" dirty="0"/>
              <a:t> </a:t>
            </a:r>
            <a:r>
              <a:rPr lang="pt-PT" dirty="0" err="1"/>
              <a:t>lemon</a:t>
            </a:r>
            <a:r>
              <a:rPr lang="pt-PT" dirty="0"/>
              <a:t> </a:t>
            </a:r>
            <a:r>
              <a:rPr lang="pt-PT" dirty="0" err="1" smtClean="0"/>
              <a:t>juice</a:t>
            </a:r>
            <a:endParaRPr lang="pt-PT" dirty="0" smtClean="0"/>
          </a:p>
          <a:p>
            <a:r>
              <a:rPr lang="pt-PT" dirty="0" smtClean="0"/>
              <a:t>1 </a:t>
            </a:r>
            <a:r>
              <a:rPr lang="pt-PT" dirty="0" err="1"/>
              <a:t>lemon</a:t>
            </a:r>
            <a:r>
              <a:rPr lang="pt-PT" dirty="0"/>
              <a:t> </a:t>
            </a:r>
            <a:r>
              <a:rPr lang="pt-PT" dirty="0" err="1"/>
              <a:t>sliced</a:t>
            </a:r>
            <a:r>
              <a:rPr lang="pt-PT" dirty="0"/>
              <a:t> </a:t>
            </a:r>
            <a:r>
              <a:rPr lang="pt-PT" dirty="0" err="1"/>
              <a:t>thinly</a:t>
            </a:r>
            <a:endParaRPr lang="pt-PT" dirty="0"/>
          </a:p>
        </p:txBody>
      </p:sp>
      <p:pic>
        <p:nvPicPr>
          <p:cNvPr id="4" name="Picture 4" descr="Resultado de imagem para logotipo da escola secundaria d.sancho 1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3155" y="147973"/>
            <a:ext cx="1091597" cy="131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551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a:solidFill>
                  <a:schemeClr val="accent1"/>
                </a:solidFill>
                <a:latin typeface="Muli"/>
              </a:rPr>
              <a:t>Directions:</a:t>
            </a:r>
            <a:endParaRPr lang="pt-PT" dirty="0">
              <a:solidFill>
                <a:schemeClr val="accent1"/>
              </a:solidFill>
            </a:endParaRPr>
          </a:p>
        </p:txBody>
      </p:sp>
      <p:sp>
        <p:nvSpPr>
          <p:cNvPr id="3" name="Marcador de Posição de Conteúdo 2"/>
          <p:cNvSpPr>
            <a:spLocks noGrp="1"/>
          </p:cNvSpPr>
          <p:nvPr>
            <p:ph idx="1"/>
          </p:nvPr>
        </p:nvSpPr>
        <p:spPr/>
        <p:txBody>
          <a:bodyPr>
            <a:normAutofit fontScale="92500" lnSpcReduction="10000"/>
          </a:bodyPr>
          <a:lstStyle/>
          <a:p>
            <a:endParaRPr lang="en-US" dirty="0">
              <a:solidFill>
                <a:srgbClr val="818B92"/>
              </a:solidFill>
              <a:latin typeface="Muli"/>
            </a:endParaRPr>
          </a:p>
          <a:p>
            <a:r>
              <a:rPr lang="en-US" dirty="0" smtClean="0">
                <a:latin typeface="Muli"/>
              </a:rPr>
              <a:t> </a:t>
            </a:r>
            <a:r>
              <a:rPr lang="en-US" dirty="0">
                <a:solidFill>
                  <a:schemeClr val="tx2"/>
                </a:solidFill>
                <a:latin typeface="Muli"/>
              </a:rPr>
              <a:t>In a large saucepan add all the meats (short ribs, pork chops, </a:t>
            </a:r>
            <a:r>
              <a:rPr lang="en-US" dirty="0" err="1">
                <a:solidFill>
                  <a:schemeClr val="tx2"/>
                </a:solidFill>
                <a:latin typeface="Muli"/>
              </a:rPr>
              <a:t>chouriço</a:t>
            </a:r>
            <a:r>
              <a:rPr lang="en-US" dirty="0">
                <a:solidFill>
                  <a:schemeClr val="tx2"/>
                </a:solidFill>
                <a:latin typeface="Muli"/>
              </a:rPr>
              <a:t>), 5 cups water, salt and pepper to taste, nutmeg, cloves and bay leaf. Bring it to a </a:t>
            </a:r>
            <a:r>
              <a:rPr lang="en-US" dirty="0" smtClean="0">
                <a:solidFill>
                  <a:schemeClr val="tx2"/>
                </a:solidFill>
                <a:latin typeface="Muli"/>
              </a:rPr>
              <a:t>boil.</a:t>
            </a:r>
            <a:endParaRPr lang="en-US" dirty="0" smtClean="0">
              <a:solidFill>
                <a:schemeClr val="tx2"/>
              </a:solidFill>
            </a:endParaRPr>
          </a:p>
          <a:p>
            <a:r>
              <a:rPr lang="en-US" dirty="0" smtClean="0">
                <a:solidFill>
                  <a:schemeClr val="tx2"/>
                </a:solidFill>
                <a:latin typeface="Muli"/>
              </a:rPr>
              <a:t>When </a:t>
            </a:r>
            <a:r>
              <a:rPr lang="en-US" dirty="0">
                <a:solidFill>
                  <a:schemeClr val="tx2"/>
                </a:solidFill>
                <a:latin typeface="Muli"/>
              </a:rPr>
              <a:t>the meat is cooked remove from the heat. Allow to cool slightly. Remove the meat into a bowl and then shred it into small pieces with a </a:t>
            </a:r>
            <a:r>
              <a:rPr lang="en-US" dirty="0" smtClean="0">
                <a:solidFill>
                  <a:schemeClr val="tx2"/>
                </a:solidFill>
                <a:latin typeface="Muli"/>
              </a:rPr>
              <a:t>knife.</a:t>
            </a:r>
            <a:endParaRPr lang="en-US" dirty="0" smtClean="0">
              <a:solidFill>
                <a:schemeClr val="tx2"/>
              </a:solidFill>
            </a:endParaRPr>
          </a:p>
          <a:p>
            <a:r>
              <a:rPr lang="en-US" dirty="0" smtClean="0">
                <a:solidFill>
                  <a:schemeClr val="tx2"/>
                </a:solidFill>
                <a:latin typeface="Muli"/>
              </a:rPr>
              <a:t>Remove </a:t>
            </a:r>
            <a:r>
              <a:rPr lang="en-US" dirty="0">
                <a:solidFill>
                  <a:schemeClr val="tx2"/>
                </a:solidFill>
                <a:latin typeface="Muli"/>
              </a:rPr>
              <a:t>the excess fat pieces and add them to the saucepan with the broth. In the broth add the rice and let it cook slowly on medium-low </a:t>
            </a:r>
            <a:r>
              <a:rPr lang="en-US" dirty="0" smtClean="0">
                <a:solidFill>
                  <a:schemeClr val="tx2"/>
                </a:solidFill>
                <a:latin typeface="Muli"/>
              </a:rPr>
              <a:t>heat.</a:t>
            </a:r>
            <a:endParaRPr lang="en-US" dirty="0" smtClean="0">
              <a:solidFill>
                <a:schemeClr val="tx2"/>
              </a:solidFill>
            </a:endParaRPr>
          </a:p>
          <a:p>
            <a:r>
              <a:rPr lang="en-US" dirty="0" smtClean="0">
                <a:solidFill>
                  <a:schemeClr val="tx2"/>
                </a:solidFill>
                <a:latin typeface="Muli"/>
              </a:rPr>
              <a:t>When </a:t>
            </a:r>
            <a:r>
              <a:rPr lang="en-US" dirty="0">
                <a:solidFill>
                  <a:schemeClr val="tx2"/>
                </a:solidFill>
                <a:latin typeface="Muli"/>
              </a:rPr>
              <a:t>the rice is half cooked add the meat shreds and the pig’s blood mixed with the wine vinegar and simmer until the rice is fully cooked. Add the lemon juice, cloves, and cumin powder and stir </a:t>
            </a:r>
            <a:r>
              <a:rPr lang="en-US" dirty="0" smtClean="0">
                <a:solidFill>
                  <a:schemeClr val="tx2"/>
                </a:solidFill>
                <a:latin typeface="Muli"/>
              </a:rPr>
              <a:t>well.</a:t>
            </a:r>
            <a:endParaRPr lang="en-US" dirty="0" smtClean="0">
              <a:solidFill>
                <a:schemeClr val="tx2"/>
              </a:solidFill>
            </a:endParaRPr>
          </a:p>
          <a:p>
            <a:r>
              <a:rPr lang="en-US" dirty="0" smtClean="0">
                <a:solidFill>
                  <a:schemeClr val="tx2"/>
                </a:solidFill>
                <a:latin typeface="Muli"/>
              </a:rPr>
              <a:t>Let </a:t>
            </a:r>
            <a:r>
              <a:rPr lang="en-US" dirty="0">
                <a:solidFill>
                  <a:schemeClr val="tx2"/>
                </a:solidFill>
                <a:latin typeface="Muli"/>
              </a:rPr>
              <a:t>it simmer for 5 minutes on low </a:t>
            </a:r>
            <a:r>
              <a:rPr lang="en-US" dirty="0" smtClean="0">
                <a:solidFill>
                  <a:schemeClr val="tx2"/>
                </a:solidFill>
                <a:latin typeface="Muli"/>
              </a:rPr>
              <a:t>heat.</a:t>
            </a:r>
            <a:endParaRPr lang="en-US" dirty="0" smtClean="0">
              <a:solidFill>
                <a:schemeClr val="tx2"/>
              </a:solidFill>
            </a:endParaRPr>
          </a:p>
          <a:p>
            <a:r>
              <a:rPr lang="en-US" dirty="0" smtClean="0">
                <a:solidFill>
                  <a:schemeClr val="tx2"/>
                </a:solidFill>
                <a:latin typeface="Muli"/>
              </a:rPr>
              <a:t>Pour </a:t>
            </a:r>
            <a:r>
              <a:rPr lang="en-US" dirty="0">
                <a:solidFill>
                  <a:schemeClr val="tx2"/>
                </a:solidFill>
                <a:latin typeface="Muli"/>
              </a:rPr>
              <a:t>into a large serving bowl and cover with the sliced lemon and serve while hot with bread on the side for dipping.</a:t>
            </a:r>
            <a:endParaRPr lang="pt-PT" dirty="0">
              <a:solidFill>
                <a:schemeClr val="tx2"/>
              </a:solidFill>
            </a:endParaRPr>
          </a:p>
          <a:p>
            <a:endParaRPr lang="pt-PT" dirty="0"/>
          </a:p>
        </p:txBody>
      </p:sp>
      <p:sp>
        <p:nvSpPr>
          <p:cNvPr id="4" name="Retângulo 3"/>
          <p:cNvSpPr/>
          <p:nvPr/>
        </p:nvSpPr>
        <p:spPr>
          <a:xfrm>
            <a:off x="1773932" y="889844"/>
            <a:ext cx="8424936" cy="646331"/>
          </a:xfrm>
          <a:prstGeom prst="rect">
            <a:avLst/>
          </a:prstGeom>
        </p:spPr>
        <p:txBody>
          <a:bodyPr wrap="square">
            <a:spAutoFit/>
          </a:bodyPr>
          <a:lstStyle/>
          <a:p>
            <a:r>
              <a:rPr lang="en-US" dirty="0"/>
              <a:t/>
            </a:r>
            <a:br>
              <a:rPr lang="en-US" dirty="0"/>
            </a:br>
            <a:endParaRPr lang="pt-PT" dirty="0"/>
          </a:p>
        </p:txBody>
      </p:sp>
      <p:pic>
        <p:nvPicPr>
          <p:cNvPr id="5" name="Picture 4" descr="Resultado de imagem para logotipo da escola secundaria d.sancho 1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7024" y="275504"/>
            <a:ext cx="1091597" cy="131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20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Rojões à moda do </a:t>
            </a:r>
            <a:r>
              <a:rPr lang="pt-PT" dirty="0" err="1" smtClean="0"/>
              <a:t>minho</a:t>
            </a:r>
            <a:endParaRPr lang="pt-PT" dirty="0"/>
          </a:p>
        </p:txBody>
      </p:sp>
      <p:pic>
        <p:nvPicPr>
          <p:cNvPr id="2050" name="Picture 2" descr="Resultado de imagem para rojÃµes Ã  moda do minho"/>
          <p:cNvPicPr>
            <a:picLocks noChangeAspect="1" noChangeArrowheads="1"/>
          </p:cNvPicPr>
          <p:nvPr/>
        </p:nvPicPr>
        <p:blipFill>
          <a:blip r:embed="rId2">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rcRect/>
          <a:stretch>
            <a:fillRect/>
          </a:stretch>
        </p:blipFill>
        <p:spPr bwMode="auto">
          <a:xfrm>
            <a:off x="1522414" y="4111719"/>
            <a:ext cx="3066082" cy="230569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3" name="Marcador de Posição de Conteúdo 2"/>
          <p:cNvSpPr>
            <a:spLocks noGrp="1"/>
          </p:cNvSpPr>
          <p:nvPr>
            <p:ph idx="1"/>
          </p:nvPr>
        </p:nvSpPr>
        <p:spPr>
          <a:xfrm>
            <a:off x="1522414" y="1643063"/>
            <a:ext cx="9144000" cy="2289993"/>
          </a:xfrm>
        </p:spPr>
        <p:txBody>
          <a:bodyPr/>
          <a:lstStyle/>
          <a:p>
            <a:r>
              <a:rPr lang="en-US" dirty="0"/>
              <a:t>Portuguese is one of the most appreciated dishes of the Portuguese gastronomy that no one resists.</a:t>
            </a:r>
          </a:p>
          <a:p>
            <a:r>
              <a:rPr lang="en-US" dirty="0"/>
              <a:t>In ancient times Portuguese Cooked or cooked in Portuguese was prepared with leftovers, so there are several versions of its recipe. The one I bring you here is in my family for generations and it differs from the majority of the other recipes because we boil beef and sausages apart from the pork meats these are too greasy for our taste. If you prefer, you may boil all the meats together.</a:t>
            </a:r>
          </a:p>
          <a:p>
            <a:pPr marL="45720" indent="0">
              <a:buNone/>
            </a:pPr>
            <a:endParaRPr lang="pt-PT" dirty="0"/>
          </a:p>
        </p:txBody>
      </p:sp>
      <p:pic>
        <p:nvPicPr>
          <p:cNvPr id="2052" name="Picture 4" descr="Resultado de imagem para rojÃµes Ã  moda do minh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9174" y="4218776"/>
            <a:ext cx="3257240" cy="219863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6" name="Picture 4" descr="Resultado de imagem para logotipo da escola secundaria d.sancho 1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2098" y="116632"/>
            <a:ext cx="1091597" cy="131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42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ipe(down)">
                                      <p:cBhvr>
                                        <p:cTn id="21" dur="580">
                                          <p:stCondLst>
                                            <p:cond delay="0"/>
                                          </p:stCondLst>
                                        </p:cTn>
                                        <p:tgtEl>
                                          <p:spTgt spid="2050"/>
                                        </p:tgtEl>
                                      </p:cBhvr>
                                    </p:animEffect>
                                    <p:anim calcmode="lin" valueType="num">
                                      <p:cBhvr>
                                        <p:cTn id="22"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27" dur="26">
                                          <p:stCondLst>
                                            <p:cond delay="650"/>
                                          </p:stCondLst>
                                        </p:cTn>
                                        <p:tgtEl>
                                          <p:spTgt spid="2050"/>
                                        </p:tgtEl>
                                      </p:cBhvr>
                                      <p:to x="100000" y="60000"/>
                                    </p:animScale>
                                    <p:animScale>
                                      <p:cBhvr>
                                        <p:cTn id="28" dur="166" decel="50000">
                                          <p:stCondLst>
                                            <p:cond delay="676"/>
                                          </p:stCondLst>
                                        </p:cTn>
                                        <p:tgtEl>
                                          <p:spTgt spid="2050"/>
                                        </p:tgtEl>
                                      </p:cBhvr>
                                      <p:to x="100000" y="100000"/>
                                    </p:animScale>
                                    <p:animScale>
                                      <p:cBhvr>
                                        <p:cTn id="29" dur="26">
                                          <p:stCondLst>
                                            <p:cond delay="1312"/>
                                          </p:stCondLst>
                                        </p:cTn>
                                        <p:tgtEl>
                                          <p:spTgt spid="2050"/>
                                        </p:tgtEl>
                                      </p:cBhvr>
                                      <p:to x="100000" y="80000"/>
                                    </p:animScale>
                                    <p:animScale>
                                      <p:cBhvr>
                                        <p:cTn id="30" dur="166" decel="50000">
                                          <p:stCondLst>
                                            <p:cond delay="1338"/>
                                          </p:stCondLst>
                                        </p:cTn>
                                        <p:tgtEl>
                                          <p:spTgt spid="2050"/>
                                        </p:tgtEl>
                                      </p:cBhvr>
                                      <p:to x="100000" y="100000"/>
                                    </p:animScale>
                                    <p:animScale>
                                      <p:cBhvr>
                                        <p:cTn id="31" dur="26">
                                          <p:stCondLst>
                                            <p:cond delay="1642"/>
                                          </p:stCondLst>
                                        </p:cTn>
                                        <p:tgtEl>
                                          <p:spTgt spid="2050"/>
                                        </p:tgtEl>
                                      </p:cBhvr>
                                      <p:to x="100000" y="90000"/>
                                    </p:animScale>
                                    <p:animScale>
                                      <p:cBhvr>
                                        <p:cTn id="32" dur="166" decel="50000">
                                          <p:stCondLst>
                                            <p:cond delay="1668"/>
                                          </p:stCondLst>
                                        </p:cTn>
                                        <p:tgtEl>
                                          <p:spTgt spid="2050"/>
                                        </p:tgtEl>
                                      </p:cBhvr>
                                      <p:to x="100000" y="100000"/>
                                    </p:animScale>
                                    <p:animScale>
                                      <p:cBhvr>
                                        <p:cTn id="33" dur="26">
                                          <p:stCondLst>
                                            <p:cond delay="1808"/>
                                          </p:stCondLst>
                                        </p:cTn>
                                        <p:tgtEl>
                                          <p:spTgt spid="2050"/>
                                        </p:tgtEl>
                                      </p:cBhvr>
                                      <p:to x="100000" y="95000"/>
                                    </p:animScale>
                                    <p:animScale>
                                      <p:cBhvr>
                                        <p:cTn id="34" dur="166" decel="50000">
                                          <p:stCondLst>
                                            <p:cond delay="1834"/>
                                          </p:stCondLst>
                                        </p:cTn>
                                        <p:tgtEl>
                                          <p:spTgt spid="2050"/>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052"/>
                                        </p:tgtEl>
                                        <p:attrNameLst>
                                          <p:attrName>style.visibility</p:attrName>
                                        </p:attrNameLst>
                                      </p:cBhvr>
                                      <p:to>
                                        <p:strVal val="visible"/>
                                      </p:to>
                                    </p:set>
                                    <p:animEffect transition="in" filter="wipe(down)">
                                      <p:cBhvr>
                                        <p:cTn id="39" dur="580">
                                          <p:stCondLst>
                                            <p:cond delay="0"/>
                                          </p:stCondLst>
                                        </p:cTn>
                                        <p:tgtEl>
                                          <p:spTgt spid="2052"/>
                                        </p:tgtEl>
                                      </p:cBhvr>
                                    </p:animEffect>
                                    <p:anim calcmode="lin" valueType="num">
                                      <p:cBhvr>
                                        <p:cTn id="40"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2"/>
                                        </p:tgtEl>
                                      </p:cBhvr>
                                      <p:to x="100000" y="60000"/>
                                    </p:animScale>
                                    <p:animScale>
                                      <p:cBhvr>
                                        <p:cTn id="46" dur="166" decel="50000">
                                          <p:stCondLst>
                                            <p:cond delay="676"/>
                                          </p:stCondLst>
                                        </p:cTn>
                                        <p:tgtEl>
                                          <p:spTgt spid="2052"/>
                                        </p:tgtEl>
                                      </p:cBhvr>
                                      <p:to x="100000" y="100000"/>
                                    </p:animScale>
                                    <p:animScale>
                                      <p:cBhvr>
                                        <p:cTn id="47" dur="26">
                                          <p:stCondLst>
                                            <p:cond delay="1312"/>
                                          </p:stCondLst>
                                        </p:cTn>
                                        <p:tgtEl>
                                          <p:spTgt spid="2052"/>
                                        </p:tgtEl>
                                      </p:cBhvr>
                                      <p:to x="100000" y="80000"/>
                                    </p:animScale>
                                    <p:animScale>
                                      <p:cBhvr>
                                        <p:cTn id="48" dur="166" decel="50000">
                                          <p:stCondLst>
                                            <p:cond delay="1338"/>
                                          </p:stCondLst>
                                        </p:cTn>
                                        <p:tgtEl>
                                          <p:spTgt spid="2052"/>
                                        </p:tgtEl>
                                      </p:cBhvr>
                                      <p:to x="100000" y="100000"/>
                                    </p:animScale>
                                    <p:animScale>
                                      <p:cBhvr>
                                        <p:cTn id="49" dur="26">
                                          <p:stCondLst>
                                            <p:cond delay="1642"/>
                                          </p:stCondLst>
                                        </p:cTn>
                                        <p:tgtEl>
                                          <p:spTgt spid="2052"/>
                                        </p:tgtEl>
                                      </p:cBhvr>
                                      <p:to x="100000" y="90000"/>
                                    </p:animScale>
                                    <p:animScale>
                                      <p:cBhvr>
                                        <p:cTn id="50" dur="166" decel="50000">
                                          <p:stCondLst>
                                            <p:cond delay="1668"/>
                                          </p:stCondLst>
                                        </p:cTn>
                                        <p:tgtEl>
                                          <p:spTgt spid="2052"/>
                                        </p:tgtEl>
                                      </p:cBhvr>
                                      <p:to x="100000" y="100000"/>
                                    </p:animScale>
                                    <p:animScale>
                                      <p:cBhvr>
                                        <p:cTn id="51" dur="26">
                                          <p:stCondLst>
                                            <p:cond delay="1808"/>
                                          </p:stCondLst>
                                        </p:cTn>
                                        <p:tgtEl>
                                          <p:spTgt spid="2052"/>
                                        </p:tgtEl>
                                      </p:cBhvr>
                                      <p:to x="100000" y="95000"/>
                                    </p:animScale>
                                    <p:animScale>
                                      <p:cBhvr>
                                        <p:cTn id="52" dur="166" decel="50000">
                                          <p:stCondLst>
                                            <p:cond delay="1834"/>
                                          </p:stCondLst>
                                        </p:cTn>
                                        <p:tgtEl>
                                          <p:spTgt spid="205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err="1" smtClean="0"/>
              <a:t>Ingredients</a:t>
            </a:r>
            <a:endParaRPr lang="pt-PT" dirty="0"/>
          </a:p>
        </p:txBody>
      </p:sp>
      <p:sp>
        <p:nvSpPr>
          <p:cNvPr id="3" name="Marcador de Posição de Conteúdo 2"/>
          <p:cNvSpPr>
            <a:spLocks noGrp="1"/>
          </p:cNvSpPr>
          <p:nvPr>
            <p:ph idx="1"/>
          </p:nvPr>
        </p:nvSpPr>
        <p:spPr/>
        <p:txBody>
          <a:bodyPr/>
          <a:lstStyle/>
          <a:p>
            <a:pPr fontAlgn="base"/>
            <a:endParaRPr lang="pt-PT" dirty="0" smtClean="0"/>
          </a:p>
          <a:p>
            <a:pPr fontAlgn="base"/>
            <a:r>
              <a:rPr lang="pt-PT" dirty="0" smtClean="0"/>
              <a:t>6 </a:t>
            </a:r>
            <a:r>
              <a:rPr lang="pt-PT" dirty="0"/>
              <a:t>dl </a:t>
            </a:r>
            <a:r>
              <a:rPr lang="pt-PT" dirty="0" err="1"/>
              <a:t>dry</a:t>
            </a:r>
            <a:r>
              <a:rPr lang="pt-PT" dirty="0"/>
              <a:t> </a:t>
            </a:r>
            <a:r>
              <a:rPr lang="pt-PT" dirty="0" err="1"/>
              <a:t>white</a:t>
            </a:r>
            <a:r>
              <a:rPr lang="pt-PT" dirty="0"/>
              <a:t> </a:t>
            </a:r>
            <a:r>
              <a:rPr lang="pt-PT" dirty="0" err="1"/>
              <a:t>wine</a:t>
            </a:r>
            <a:endParaRPr lang="pt-PT" dirty="0"/>
          </a:p>
          <a:p>
            <a:pPr fontAlgn="base"/>
            <a:r>
              <a:rPr lang="pt-PT" dirty="0"/>
              <a:t>5 </a:t>
            </a:r>
            <a:r>
              <a:rPr lang="pt-PT" dirty="0" err="1"/>
              <a:t>chopped</a:t>
            </a:r>
            <a:r>
              <a:rPr lang="pt-PT" dirty="0"/>
              <a:t> </a:t>
            </a:r>
            <a:r>
              <a:rPr lang="pt-PT" dirty="0" err="1"/>
              <a:t>garlic</a:t>
            </a:r>
            <a:r>
              <a:rPr lang="pt-PT" dirty="0"/>
              <a:t> </a:t>
            </a:r>
            <a:r>
              <a:rPr lang="pt-PT" dirty="0" err="1"/>
              <a:t>cloves</a:t>
            </a:r>
            <a:endParaRPr lang="pt-PT" dirty="0"/>
          </a:p>
          <a:p>
            <a:pPr fontAlgn="base"/>
            <a:r>
              <a:rPr lang="pt-PT" dirty="0"/>
              <a:t>1 </a:t>
            </a:r>
            <a:r>
              <a:rPr lang="pt-PT" dirty="0" err="1"/>
              <a:t>tbsp</a:t>
            </a:r>
            <a:r>
              <a:rPr lang="pt-PT" dirty="0"/>
              <a:t> paprika</a:t>
            </a:r>
          </a:p>
          <a:p>
            <a:pPr fontAlgn="base"/>
            <a:r>
              <a:rPr lang="pt-PT" dirty="0"/>
              <a:t>1 </a:t>
            </a:r>
            <a:r>
              <a:rPr lang="pt-PT" dirty="0" err="1"/>
              <a:t>tbsp</a:t>
            </a:r>
            <a:r>
              <a:rPr lang="pt-PT" dirty="0"/>
              <a:t> </a:t>
            </a:r>
            <a:r>
              <a:rPr lang="pt-PT" dirty="0" err="1"/>
              <a:t>ground</a:t>
            </a:r>
            <a:r>
              <a:rPr lang="pt-PT" dirty="0"/>
              <a:t> </a:t>
            </a:r>
            <a:r>
              <a:rPr lang="pt-PT" dirty="0" err="1"/>
              <a:t>cumin</a:t>
            </a:r>
            <a:endParaRPr lang="pt-PT" dirty="0"/>
          </a:p>
          <a:p>
            <a:pPr fontAlgn="base"/>
            <a:r>
              <a:rPr lang="pt-PT" dirty="0"/>
              <a:t>1.5 kg </a:t>
            </a:r>
            <a:r>
              <a:rPr lang="pt-PT" dirty="0" err="1"/>
              <a:t>cubed</a:t>
            </a:r>
            <a:r>
              <a:rPr lang="pt-PT" dirty="0"/>
              <a:t> </a:t>
            </a:r>
            <a:r>
              <a:rPr lang="pt-PT" dirty="0" err="1"/>
              <a:t>pork</a:t>
            </a:r>
            <a:r>
              <a:rPr lang="pt-PT" dirty="0"/>
              <a:t> </a:t>
            </a:r>
            <a:r>
              <a:rPr lang="pt-PT" dirty="0" err="1"/>
              <a:t>leg</a:t>
            </a:r>
            <a:endParaRPr lang="pt-PT" dirty="0"/>
          </a:p>
          <a:p>
            <a:pPr fontAlgn="base"/>
            <a:r>
              <a:rPr lang="pt-PT" dirty="0"/>
              <a:t>2 </a:t>
            </a:r>
            <a:r>
              <a:rPr lang="pt-PT" dirty="0" err="1"/>
              <a:t>bay</a:t>
            </a:r>
            <a:r>
              <a:rPr lang="pt-PT" dirty="0"/>
              <a:t> </a:t>
            </a:r>
            <a:r>
              <a:rPr lang="pt-PT" dirty="0" err="1"/>
              <a:t>leaves</a:t>
            </a:r>
            <a:endParaRPr lang="pt-PT" dirty="0"/>
          </a:p>
          <a:p>
            <a:pPr fontAlgn="base"/>
            <a:r>
              <a:rPr lang="pt-PT" dirty="0"/>
              <a:t>4 </a:t>
            </a:r>
            <a:r>
              <a:rPr lang="pt-PT" dirty="0" err="1"/>
              <a:t>tbsp</a:t>
            </a:r>
            <a:r>
              <a:rPr lang="pt-PT" dirty="0"/>
              <a:t> </a:t>
            </a:r>
            <a:r>
              <a:rPr lang="pt-PT" dirty="0" err="1"/>
              <a:t>olive</a:t>
            </a:r>
            <a:r>
              <a:rPr lang="pt-PT" dirty="0"/>
              <a:t> </a:t>
            </a:r>
            <a:r>
              <a:rPr lang="pt-PT" dirty="0" err="1"/>
              <a:t>oil</a:t>
            </a:r>
            <a:endParaRPr lang="pt-PT" dirty="0"/>
          </a:p>
          <a:p>
            <a:pPr fontAlgn="base"/>
            <a:r>
              <a:rPr lang="pt-PT" dirty="0" err="1"/>
              <a:t>salt</a:t>
            </a:r>
            <a:r>
              <a:rPr lang="pt-PT" dirty="0"/>
              <a:t> </a:t>
            </a:r>
            <a:r>
              <a:rPr lang="pt-PT" dirty="0" err="1"/>
              <a:t>and</a:t>
            </a:r>
            <a:r>
              <a:rPr lang="pt-PT" dirty="0"/>
              <a:t> </a:t>
            </a:r>
            <a:r>
              <a:rPr lang="pt-PT" dirty="0" err="1"/>
              <a:t>pepper</a:t>
            </a:r>
            <a:r>
              <a:rPr lang="pt-PT" dirty="0"/>
              <a:t> to </a:t>
            </a:r>
            <a:r>
              <a:rPr lang="pt-PT" dirty="0" err="1"/>
              <a:t>season</a:t>
            </a:r>
            <a:endParaRPr lang="pt-PT" dirty="0"/>
          </a:p>
          <a:p>
            <a:pPr marL="45720" indent="0">
              <a:buNone/>
            </a:pPr>
            <a:endParaRPr lang="pt-PT" dirty="0"/>
          </a:p>
        </p:txBody>
      </p:sp>
      <p:pic>
        <p:nvPicPr>
          <p:cNvPr id="4" name="Picture 4" descr="Resultado de imagem para logotipo da escola secundaria d.sancho 1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892" y="147973"/>
            <a:ext cx="1091597" cy="131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77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b="1" dirty="0" smtClean="0">
                <a:solidFill>
                  <a:schemeClr val="accent1"/>
                </a:solidFill>
                <a:latin typeface="Verdana" panose="020B0604030504040204" pitchFamily="34" charset="0"/>
              </a:rPr>
              <a:t>Instructions</a:t>
            </a:r>
            <a:r>
              <a:rPr lang="en-US" b="1" dirty="0">
                <a:solidFill>
                  <a:schemeClr val="accent1"/>
                </a:solidFill>
                <a:latin typeface="Verdana" panose="020B0604030504040204" pitchFamily="34" charset="0"/>
              </a:rPr>
              <a:t/>
            </a:r>
            <a:br>
              <a:rPr lang="en-US" b="1" dirty="0">
                <a:solidFill>
                  <a:schemeClr val="accent1"/>
                </a:solidFill>
                <a:latin typeface="Verdana" panose="020B0604030504040204" pitchFamily="34" charset="0"/>
              </a:rPr>
            </a:br>
            <a:endParaRPr lang="pt-PT" dirty="0">
              <a:solidFill>
                <a:schemeClr val="accent1"/>
              </a:solidFill>
            </a:endParaRPr>
          </a:p>
        </p:txBody>
      </p:sp>
      <p:sp>
        <p:nvSpPr>
          <p:cNvPr id="3" name="Marcador de Posição de Conteúdo 2"/>
          <p:cNvSpPr>
            <a:spLocks noGrp="1"/>
          </p:cNvSpPr>
          <p:nvPr>
            <p:ph idx="1"/>
          </p:nvPr>
        </p:nvSpPr>
        <p:spPr/>
        <p:txBody>
          <a:bodyPr/>
          <a:lstStyle/>
          <a:p>
            <a:pPr fontAlgn="base"/>
            <a:endParaRPr lang="en-US" dirty="0" smtClean="0">
              <a:solidFill>
                <a:srgbClr val="666666"/>
              </a:solidFill>
              <a:latin typeface="Armata"/>
            </a:endParaRPr>
          </a:p>
          <a:p>
            <a:pPr fontAlgn="base"/>
            <a:r>
              <a:rPr lang="en-US" dirty="0" smtClean="0">
                <a:solidFill>
                  <a:srgbClr val="666666"/>
                </a:solidFill>
                <a:latin typeface="Armata"/>
              </a:rPr>
              <a:t>Prepare </a:t>
            </a:r>
            <a:r>
              <a:rPr lang="en-US" dirty="0">
                <a:solidFill>
                  <a:srgbClr val="666666"/>
                </a:solidFill>
                <a:latin typeface="Armata"/>
              </a:rPr>
              <a:t>a marinade with the wine, chopped garlic, paprika, half the cumin, salt and pepper. Add the meat to this marinade and leave overnight.</a:t>
            </a:r>
          </a:p>
          <a:p>
            <a:pPr fontAlgn="base"/>
            <a:r>
              <a:rPr lang="en-US" dirty="0">
                <a:solidFill>
                  <a:srgbClr val="666666"/>
                </a:solidFill>
                <a:latin typeface="Armata"/>
              </a:rPr>
              <a:t>Remove the meat from the marinade and lightly fry the pork cubes on the olive oil, previously heated.</a:t>
            </a:r>
          </a:p>
          <a:p>
            <a:pPr fontAlgn="base"/>
            <a:r>
              <a:rPr lang="en-US" dirty="0">
                <a:solidFill>
                  <a:srgbClr val="666666"/>
                </a:solidFill>
                <a:latin typeface="Armata"/>
              </a:rPr>
              <a:t>When the meat has a golden color, add the marinade along with the bay leaves, letting it cook slowly until the meat is tender.</a:t>
            </a:r>
          </a:p>
          <a:p>
            <a:pPr fontAlgn="base"/>
            <a:r>
              <a:rPr lang="en-US" dirty="0">
                <a:solidFill>
                  <a:srgbClr val="666666"/>
                </a:solidFill>
                <a:latin typeface="Armata"/>
              </a:rPr>
              <a:t>Sprinkle with the remainder of the cumin before serving this </a:t>
            </a:r>
            <a:r>
              <a:rPr lang="en-US" dirty="0" err="1">
                <a:solidFill>
                  <a:srgbClr val="666666"/>
                </a:solidFill>
                <a:latin typeface="Armata"/>
              </a:rPr>
              <a:t>rojoes</a:t>
            </a:r>
            <a:r>
              <a:rPr lang="en-US" dirty="0">
                <a:solidFill>
                  <a:srgbClr val="666666"/>
                </a:solidFill>
                <a:latin typeface="Armata"/>
              </a:rPr>
              <a:t> recipe that goes well with French fries </a:t>
            </a:r>
            <a:r>
              <a:rPr lang="en-US" dirty="0" err="1">
                <a:solidFill>
                  <a:srgbClr val="666666"/>
                </a:solidFill>
                <a:latin typeface="Armata"/>
              </a:rPr>
              <a:t>cuted</a:t>
            </a:r>
            <a:r>
              <a:rPr lang="en-US" dirty="0">
                <a:solidFill>
                  <a:srgbClr val="666666"/>
                </a:solidFill>
                <a:latin typeface="Armata"/>
              </a:rPr>
              <a:t> into cubes or white rice.</a:t>
            </a:r>
          </a:p>
          <a:p>
            <a:endParaRPr lang="pt-PT" dirty="0"/>
          </a:p>
        </p:txBody>
      </p:sp>
      <p:pic>
        <p:nvPicPr>
          <p:cNvPr id="5" name="Picture 4" descr="Resultado de imagem para logotipo da escola secundaria d.sancho 1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892" y="110529"/>
            <a:ext cx="1091597" cy="131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21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dirty="0"/>
          </a:p>
        </p:txBody>
      </p:sp>
      <p:pic>
        <p:nvPicPr>
          <p:cNvPr id="6" name="Marcador de Posição de Conteúd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379" y="0"/>
            <a:ext cx="10945009" cy="5805264"/>
          </a:xfrm>
          <a:prstGeom prst="rect">
            <a:avLst/>
          </a:prstGeom>
        </p:spPr>
      </p:pic>
      <p:sp>
        <p:nvSpPr>
          <p:cNvPr id="5" name="Marcador de Posição de Conteúdo 4"/>
          <p:cNvSpPr>
            <a:spLocks noGrp="1"/>
          </p:cNvSpPr>
          <p:nvPr>
            <p:ph idx="1"/>
          </p:nvPr>
        </p:nvSpPr>
        <p:spPr>
          <a:xfrm>
            <a:off x="1317147" y="530695"/>
            <a:ext cx="9144000" cy="4529137"/>
          </a:xfrm>
        </p:spPr>
        <p:txBody>
          <a:bodyPr/>
          <a:lstStyle/>
          <a:p>
            <a:pPr marL="45720" indent="0" algn="r">
              <a:buNone/>
            </a:pPr>
            <a:r>
              <a:rPr lang="pt-PT" dirty="0" err="1"/>
              <a:t>Work</a:t>
            </a:r>
            <a:r>
              <a:rPr lang="pt-PT" dirty="0"/>
              <a:t> </a:t>
            </a:r>
            <a:r>
              <a:rPr lang="pt-PT" dirty="0" err="1"/>
              <a:t>done</a:t>
            </a:r>
            <a:r>
              <a:rPr lang="pt-PT" dirty="0"/>
              <a:t> </a:t>
            </a:r>
            <a:r>
              <a:rPr lang="pt-PT" dirty="0" err="1"/>
              <a:t>by</a:t>
            </a:r>
            <a:r>
              <a:rPr lang="pt-PT" dirty="0"/>
              <a:t>:</a:t>
            </a:r>
          </a:p>
          <a:p>
            <a:pPr algn="r">
              <a:buFont typeface="Wingdings" panose="05000000000000000000" pitchFamily="2" charset="2"/>
              <a:buChar char="ü"/>
            </a:pPr>
            <a:r>
              <a:rPr lang="pt-PT" dirty="0" smtClean="0"/>
              <a:t>Alcino Monteiro Nº2</a:t>
            </a:r>
          </a:p>
          <a:p>
            <a:pPr algn="r">
              <a:buFont typeface="Wingdings" panose="05000000000000000000" pitchFamily="2" charset="2"/>
              <a:buChar char="ü"/>
            </a:pPr>
            <a:r>
              <a:rPr lang="pt-PT" dirty="0" smtClean="0"/>
              <a:t>Nelson Fontes Nº16</a:t>
            </a:r>
            <a:endParaRPr lang="pt-PT" dirty="0"/>
          </a:p>
        </p:txBody>
      </p:sp>
      <p:pic>
        <p:nvPicPr>
          <p:cNvPr id="7" name="Imagem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804" y="4365104"/>
            <a:ext cx="4032448" cy="1048737"/>
          </a:xfrm>
          <a:prstGeom prst="rect">
            <a:avLst/>
          </a:prstGeom>
          <a:ln>
            <a:noFill/>
          </a:ln>
          <a:effectLst>
            <a:outerShdw blurRad="50800" dist="38100" dir="16200000" rotWithShape="0">
              <a:prstClr val="black">
                <a:alpha val="40000"/>
              </a:prstClr>
            </a:outerShdw>
          </a:effectLst>
          <a:scene3d>
            <a:camera prst="perspectiveContrastingRightFacing"/>
            <a:lightRig rig="threePt" dir="t">
              <a:rot lat="0" lon="0" rev="2700000"/>
            </a:lightRig>
          </a:scene3d>
          <a:sp3d>
            <a:bevelT w="63500" h="50800"/>
          </a:sp3d>
        </p:spPr>
      </p:pic>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804" y="5805264"/>
            <a:ext cx="10944584" cy="1052736"/>
          </a:xfrm>
          <a:prstGeom prst="rect">
            <a:avLst/>
          </a:prstGeom>
        </p:spPr>
      </p:pic>
      <p:pic>
        <p:nvPicPr>
          <p:cNvPr id="11" name="Picture 4" descr="Resultado de imagem para logotipo da escola secundaria d.sancho 1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82098" y="116632"/>
            <a:ext cx="1091597" cy="13141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48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barn(inVertical)">
                                      <p:cBhvr>
                                        <p:cTn id="20" dur="500"/>
                                        <p:tgtEl>
                                          <p:spTgt spid="5">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down)">
                                      <p:cBhvr>
                                        <p:cTn id="35" dur="580">
                                          <p:stCondLst>
                                            <p:cond delay="0"/>
                                          </p:stCondLst>
                                        </p:cTn>
                                        <p:tgtEl>
                                          <p:spTgt spid="7"/>
                                        </p:tgtEl>
                                      </p:cBhvr>
                                    </p:animEffect>
                                    <p:anim calcmode="lin" valueType="num">
                                      <p:cBhvr>
                                        <p:cTn id="3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1" dur="26">
                                          <p:stCondLst>
                                            <p:cond delay="650"/>
                                          </p:stCondLst>
                                        </p:cTn>
                                        <p:tgtEl>
                                          <p:spTgt spid="7"/>
                                        </p:tgtEl>
                                      </p:cBhvr>
                                      <p:to x="100000" y="60000"/>
                                    </p:animScale>
                                    <p:animScale>
                                      <p:cBhvr>
                                        <p:cTn id="42" dur="166" decel="50000">
                                          <p:stCondLst>
                                            <p:cond delay="676"/>
                                          </p:stCondLst>
                                        </p:cTn>
                                        <p:tgtEl>
                                          <p:spTgt spid="7"/>
                                        </p:tgtEl>
                                      </p:cBhvr>
                                      <p:to x="100000" y="100000"/>
                                    </p:animScale>
                                    <p:animScale>
                                      <p:cBhvr>
                                        <p:cTn id="43" dur="26">
                                          <p:stCondLst>
                                            <p:cond delay="1312"/>
                                          </p:stCondLst>
                                        </p:cTn>
                                        <p:tgtEl>
                                          <p:spTgt spid="7"/>
                                        </p:tgtEl>
                                      </p:cBhvr>
                                      <p:to x="100000" y="80000"/>
                                    </p:animScale>
                                    <p:animScale>
                                      <p:cBhvr>
                                        <p:cTn id="44" dur="166" decel="50000">
                                          <p:stCondLst>
                                            <p:cond delay="1338"/>
                                          </p:stCondLst>
                                        </p:cTn>
                                        <p:tgtEl>
                                          <p:spTgt spid="7"/>
                                        </p:tgtEl>
                                      </p:cBhvr>
                                      <p:to x="100000" y="100000"/>
                                    </p:animScale>
                                    <p:animScale>
                                      <p:cBhvr>
                                        <p:cTn id="45" dur="26">
                                          <p:stCondLst>
                                            <p:cond delay="1642"/>
                                          </p:stCondLst>
                                        </p:cTn>
                                        <p:tgtEl>
                                          <p:spTgt spid="7"/>
                                        </p:tgtEl>
                                      </p:cBhvr>
                                      <p:to x="100000" y="90000"/>
                                    </p:animScale>
                                    <p:animScale>
                                      <p:cBhvr>
                                        <p:cTn id="46" dur="166" decel="50000">
                                          <p:stCondLst>
                                            <p:cond delay="1668"/>
                                          </p:stCondLst>
                                        </p:cTn>
                                        <p:tgtEl>
                                          <p:spTgt spid="7"/>
                                        </p:tgtEl>
                                      </p:cBhvr>
                                      <p:to x="100000" y="100000"/>
                                    </p:animScale>
                                    <p:animScale>
                                      <p:cBhvr>
                                        <p:cTn id="47" dur="26">
                                          <p:stCondLst>
                                            <p:cond delay="1808"/>
                                          </p:stCondLst>
                                        </p:cTn>
                                        <p:tgtEl>
                                          <p:spTgt spid="7"/>
                                        </p:tgtEl>
                                      </p:cBhvr>
                                      <p:to x="100000" y="95000"/>
                                    </p:animScale>
                                    <p:animScale>
                                      <p:cBhvr>
                                        <p:cTn id="4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Gourmet_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Escritório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Escritório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FoodGourmet">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Escritório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694EB11-824E-40C6-8823-566365C0D2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Apresentação com design de Livro de Culinária (ecrã panorâmico)</Template>
  <TotalTime>0</TotalTime>
  <Words>587</Words>
  <Application>Microsoft Office PowerPoint</Application>
  <PresentationFormat>Aangepast</PresentationFormat>
  <Paragraphs>52</Paragraphs>
  <Slides>8</Slides>
  <Notes>0</Notes>
  <HiddenSlides>0</HiddenSlides>
  <MMClips>0</MMClips>
  <ScaleCrop>false</ScaleCrop>
  <HeadingPairs>
    <vt:vector size="4" baseType="variant">
      <vt:variant>
        <vt:lpstr>Thema</vt:lpstr>
      </vt:variant>
      <vt:variant>
        <vt:i4>1</vt:i4>
      </vt:variant>
      <vt:variant>
        <vt:lpstr>Diatitels</vt:lpstr>
      </vt:variant>
      <vt:variant>
        <vt:i4>8</vt:i4>
      </vt:variant>
    </vt:vector>
  </HeadingPairs>
  <TitlesOfParts>
    <vt:vector size="9" baseType="lpstr">
      <vt:lpstr>FoodGourmet_16x9</vt:lpstr>
      <vt:lpstr>Traditional recipes from Minho</vt:lpstr>
      <vt:lpstr>Arroz de sarrabulho</vt:lpstr>
      <vt:lpstr>Ingredients </vt:lpstr>
      <vt:lpstr>Directions:</vt:lpstr>
      <vt:lpstr>Rojões à moda do minho</vt:lpstr>
      <vt:lpstr>Ingredients</vt:lpstr>
      <vt:lpstr>Instructions </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2018-06-05T12:47:22Z</dcterms:created>
  <dcterms:modified xsi:type="dcterms:W3CDTF">2018-10-21T09:16:14Z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TC029010239991</vt:lpwstr>
  </property>
</Properties>
</file>